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118"/>
  </p:handoutMasterIdLst>
  <p:sldIdLst>
    <p:sldId id="503" r:id="rId4"/>
    <p:sldId id="256" r:id="rId5"/>
    <p:sldId id="266" r:id="rId7"/>
    <p:sldId id="393" r:id="rId8"/>
    <p:sldId id="259" r:id="rId9"/>
    <p:sldId id="269" r:id="rId10"/>
    <p:sldId id="268" r:id="rId11"/>
    <p:sldId id="267" r:id="rId12"/>
    <p:sldId id="272" r:id="rId13"/>
    <p:sldId id="270" r:id="rId14"/>
    <p:sldId id="271" r:id="rId15"/>
    <p:sldId id="274" r:id="rId16"/>
    <p:sldId id="258" r:id="rId17"/>
    <p:sldId id="273" r:id="rId18"/>
    <p:sldId id="279" r:id="rId19"/>
    <p:sldId id="280" r:id="rId20"/>
    <p:sldId id="281" r:id="rId21"/>
    <p:sldId id="282" r:id="rId22"/>
    <p:sldId id="283" r:id="rId23"/>
    <p:sldId id="284" r:id="rId24"/>
    <p:sldId id="286" r:id="rId25"/>
    <p:sldId id="287" r:id="rId26"/>
    <p:sldId id="288" r:id="rId27"/>
    <p:sldId id="289" r:id="rId28"/>
    <p:sldId id="290" r:id="rId29"/>
    <p:sldId id="292" r:id="rId30"/>
    <p:sldId id="293" r:id="rId31"/>
    <p:sldId id="294" r:id="rId32"/>
    <p:sldId id="295" r:id="rId33"/>
    <p:sldId id="296" r:id="rId34"/>
    <p:sldId id="297" r:id="rId35"/>
    <p:sldId id="298" r:id="rId36"/>
    <p:sldId id="299" r:id="rId37"/>
    <p:sldId id="300" r:id="rId38"/>
    <p:sldId id="302" r:id="rId39"/>
    <p:sldId id="303" r:id="rId40"/>
    <p:sldId id="304" r:id="rId41"/>
    <p:sldId id="305" r:id="rId42"/>
    <p:sldId id="306" r:id="rId43"/>
    <p:sldId id="308" r:id="rId44"/>
    <p:sldId id="309" r:id="rId45"/>
    <p:sldId id="307" r:id="rId46"/>
    <p:sldId id="312" r:id="rId47"/>
    <p:sldId id="313" r:id="rId48"/>
    <p:sldId id="314" r:id="rId49"/>
    <p:sldId id="316" r:id="rId50"/>
    <p:sldId id="317" r:id="rId51"/>
    <p:sldId id="318" r:id="rId52"/>
    <p:sldId id="319" r:id="rId53"/>
    <p:sldId id="322" r:id="rId54"/>
    <p:sldId id="324" r:id="rId55"/>
    <p:sldId id="323" r:id="rId56"/>
    <p:sldId id="325" r:id="rId57"/>
    <p:sldId id="327" r:id="rId58"/>
    <p:sldId id="328" r:id="rId59"/>
    <p:sldId id="331" r:id="rId60"/>
    <p:sldId id="326" r:id="rId61"/>
    <p:sldId id="332" r:id="rId62"/>
    <p:sldId id="333" r:id="rId63"/>
    <p:sldId id="334" r:id="rId64"/>
    <p:sldId id="335" r:id="rId65"/>
    <p:sldId id="336" r:id="rId66"/>
    <p:sldId id="337" r:id="rId67"/>
    <p:sldId id="338" r:id="rId68"/>
    <p:sldId id="339" r:id="rId69"/>
    <p:sldId id="340" r:id="rId70"/>
    <p:sldId id="343" r:id="rId71"/>
    <p:sldId id="342" r:id="rId72"/>
    <p:sldId id="344" r:id="rId73"/>
    <p:sldId id="346" r:id="rId74"/>
    <p:sldId id="347" r:id="rId75"/>
    <p:sldId id="348" r:id="rId76"/>
    <p:sldId id="349" r:id="rId77"/>
    <p:sldId id="350" r:id="rId78"/>
    <p:sldId id="351" r:id="rId79"/>
    <p:sldId id="352" r:id="rId80"/>
    <p:sldId id="353" r:id="rId81"/>
    <p:sldId id="355" r:id="rId82"/>
    <p:sldId id="354" r:id="rId83"/>
    <p:sldId id="356" r:id="rId84"/>
    <p:sldId id="357" r:id="rId85"/>
    <p:sldId id="358" r:id="rId86"/>
    <p:sldId id="359" r:id="rId87"/>
    <p:sldId id="360" r:id="rId88"/>
    <p:sldId id="362" r:id="rId89"/>
    <p:sldId id="363" r:id="rId90"/>
    <p:sldId id="364" r:id="rId91"/>
    <p:sldId id="365" r:id="rId92"/>
    <p:sldId id="361" r:id="rId93"/>
    <p:sldId id="366" r:id="rId94"/>
    <p:sldId id="367" r:id="rId95"/>
    <p:sldId id="368" r:id="rId96"/>
    <p:sldId id="369" r:id="rId97"/>
    <p:sldId id="370" r:id="rId98"/>
    <p:sldId id="371" r:id="rId99"/>
    <p:sldId id="372" r:id="rId100"/>
    <p:sldId id="373" r:id="rId101"/>
    <p:sldId id="374" r:id="rId102"/>
    <p:sldId id="376" r:id="rId103"/>
    <p:sldId id="378" r:id="rId104"/>
    <p:sldId id="379" r:id="rId105"/>
    <p:sldId id="380" r:id="rId106"/>
    <p:sldId id="381" r:id="rId107"/>
    <p:sldId id="382" r:id="rId108"/>
    <p:sldId id="383" r:id="rId109"/>
    <p:sldId id="384" r:id="rId110"/>
    <p:sldId id="385" r:id="rId111"/>
    <p:sldId id="386" r:id="rId112"/>
    <p:sldId id="387" r:id="rId113"/>
    <p:sldId id="388" r:id="rId114"/>
    <p:sldId id="389" r:id="rId115"/>
    <p:sldId id="390" r:id="rId116"/>
    <p:sldId id="504" r:id="rId117"/>
  </p:sldIdLst>
  <p:sldSz cx="12192000" cy="6858000"/>
  <p:notesSz cx="7103745" cy="10234295"/>
  <p:custDataLst>
    <p:tags r:id="rId1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userDrawn="1">
          <p15:clr>
            <a:srgbClr val="A4A3A4"/>
          </p15:clr>
        </p15:guide>
        <p15:guide id="2" pos="38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901C"/>
    <a:srgbClr val="F7860C"/>
    <a:srgbClr val="F4901C"/>
    <a:srgbClr val="F08F1C"/>
    <a:srgbClr val="0C308E"/>
    <a:srgbClr val="FFFFFF"/>
    <a:srgbClr val="EBEDEF"/>
    <a:srgbClr val="92D050"/>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52"/>
        <p:guide pos="382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2" Type="http://schemas.openxmlformats.org/officeDocument/2006/relationships/tags" Target="tags/tag199.xml"/><Relationship Id="rId121" Type="http://schemas.openxmlformats.org/officeDocument/2006/relationships/tableStyles" Target="tableStyles.xml"/><Relationship Id="rId120" Type="http://schemas.openxmlformats.org/officeDocument/2006/relationships/viewProps" Target="viewProps.xml"/><Relationship Id="rId12" Type="http://schemas.openxmlformats.org/officeDocument/2006/relationships/slide" Target="slides/slide8.xml"/><Relationship Id="rId119" Type="http://schemas.openxmlformats.org/officeDocument/2006/relationships/presProps" Target="presProps.xml"/><Relationship Id="rId118" Type="http://schemas.openxmlformats.org/officeDocument/2006/relationships/handoutMaster" Target="handoutMasters/handoutMaster1.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tags" Target="../tags/tag7.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tags" Target="../tags/tag9.xml"/><Relationship Id="rId4" Type="http://schemas.openxmlformats.org/officeDocument/2006/relationships/image" Target="../media/image7.png"/><Relationship Id="rId3" Type="http://schemas.openxmlformats.org/officeDocument/2006/relationships/tags" Target="../tags/tag8.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7"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tags" Target="../tags/tag12.xml"/><Relationship Id="rId4" Type="http://schemas.openxmlformats.org/officeDocument/2006/relationships/image" Target="../media/image7.png"/><Relationship Id="rId3" Type="http://schemas.openxmlformats.org/officeDocument/2006/relationships/tags" Target="../tags/tag11.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7.png"/><Relationship Id="rId7"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tags" Target="../tags/tag15.xml"/><Relationship Id="rId4" Type="http://schemas.openxmlformats.org/officeDocument/2006/relationships/image" Target="../media/image7.png"/><Relationship Id="rId3" Type="http://schemas.openxmlformats.org/officeDocument/2006/relationships/tags" Target="../tags/tag1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png"/><Relationship Id="rId7"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tags" Target="../tags/tag18.xml"/><Relationship Id="rId4" Type="http://schemas.openxmlformats.org/officeDocument/2006/relationships/image" Target="../media/image7.png"/><Relationship Id="rId3" Type="http://schemas.openxmlformats.org/officeDocument/2006/relationships/tags" Target="../tags/tag17.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tags" Target="../tags/tag22.xml"/><Relationship Id="rId6" Type="http://schemas.openxmlformats.org/officeDocument/2006/relationships/image" Target="../media/image20.png"/><Relationship Id="rId5" Type="http://schemas.openxmlformats.org/officeDocument/2006/relationships/tags" Target="../tags/tag21.xml"/><Relationship Id="rId4" Type="http://schemas.openxmlformats.org/officeDocument/2006/relationships/image" Target="../media/image7.png"/><Relationship Id="rId3" Type="http://schemas.openxmlformats.org/officeDocument/2006/relationships/tags" Target="../tags/tag20.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3.png"/><Relationship Id="rId7" Type="http://schemas.openxmlformats.org/officeDocument/2006/relationships/tags" Target="../tags/tag25.xml"/><Relationship Id="rId6" Type="http://schemas.openxmlformats.org/officeDocument/2006/relationships/image" Target="../media/image22.png"/><Relationship Id="rId5" Type="http://schemas.openxmlformats.org/officeDocument/2006/relationships/tags" Target="../tags/tag24.xml"/><Relationship Id="rId4" Type="http://schemas.openxmlformats.org/officeDocument/2006/relationships/image" Target="../media/image7.png"/><Relationship Id="rId3" Type="http://schemas.openxmlformats.org/officeDocument/2006/relationships/tags" Target="../tags/tag23.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tags" Target="../tags/tag28.xml"/><Relationship Id="rId6" Type="http://schemas.openxmlformats.org/officeDocument/2006/relationships/image" Target="../media/image24.png"/><Relationship Id="rId5" Type="http://schemas.openxmlformats.org/officeDocument/2006/relationships/tags" Target="../tags/tag27.xml"/><Relationship Id="rId4" Type="http://schemas.openxmlformats.org/officeDocument/2006/relationships/image" Target="../media/image7.png"/><Relationship Id="rId3" Type="http://schemas.openxmlformats.org/officeDocument/2006/relationships/tags" Target="../tags/tag26.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29.xml"/><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tags" Target="../tags/tag30.xml"/><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a:srcRect t="12979"/>
          <a:stretch>
            <a:fillRect/>
          </a:stretch>
        </p:blipFill>
        <p:spPr>
          <a:xfrm>
            <a:off x="10680700" y="66040"/>
            <a:ext cx="1203960" cy="96647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1.png"/><Relationship Id="rId2" Type="http://schemas.openxmlformats.org/officeDocument/2006/relationships/tags" Target="../tags/tag32.xml"/><Relationship Id="rId1" Type="http://schemas.openxmlformats.org/officeDocument/2006/relationships/tags" Target="../tags/tag3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5.xml"/><Relationship Id="rId1" Type="http://schemas.openxmlformats.org/officeDocument/2006/relationships/tags" Target="../tags/tag64.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tiff"/><Relationship Id="rId1" Type="http://schemas.openxmlformats.org/officeDocument/2006/relationships/tags" Target="../tags/tag18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59.tiff"/></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image" Target="../media/image160.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163.png"/><Relationship Id="rId1" Type="http://schemas.openxmlformats.org/officeDocument/2006/relationships/tags" Target="../tags/tag190.xml"/></Relationships>
</file>

<file path=ppt/slides/_rels/slide107.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3.xml"/><Relationship Id="rId6" Type="http://schemas.openxmlformats.org/officeDocument/2006/relationships/image" Target="../media/image166.png"/><Relationship Id="rId5" Type="http://schemas.openxmlformats.org/officeDocument/2006/relationships/tags" Target="../tags/tag193.xml"/><Relationship Id="rId4" Type="http://schemas.openxmlformats.org/officeDocument/2006/relationships/image" Target="../media/image165.png"/><Relationship Id="rId3" Type="http://schemas.openxmlformats.org/officeDocument/2006/relationships/tags" Target="../tags/tag192.xml"/><Relationship Id="rId2" Type="http://schemas.openxmlformats.org/officeDocument/2006/relationships/image" Target="../media/image164.png"/><Relationship Id="rId1" Type="http://schemas.openxmlformats.org/officeDocument/2006/relationships/tags" Target="../tags/tag191.xml"/></Relationships>
</file>

<file path=ppt/slides/_rels/slide10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68.tiff"/><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image" Target="../media/image167.png"/><Relationship Id="rId1" Type="http://schemas.openxmlformats.org/officeDocument/2006/relationships/tags" Target="../tags/tag194.xml"/></Relationships>
</file>

<file path=ppt/slides/_rels/slide10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image" Target="../media/image170.jpeg"/><Relationship Id="rId2" Type="http://schemas.openxmlformats.org/officeDocument/2006/relationships/image" Target="../media/image169.png"/><Relationship Id="rId1" Type="http://schemas.openxmlformats.org/officeDocument/2006/relationships/tags" Target="../tags/tag19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8.tiff"/><Relationship Id="rId1" Type="http://schemas.openxmlformats.org/officeDocument/2006/relationships/tags" Target="../tags/tag6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71.png"/><Relationship Id="rId1" Type="http://schemas.openxmlformats.org/officeDocument/2006/relationships/tags" Target="../tags/tag19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tiff"/><Relationship Id="rId1" Type="http://schemas.openxmlformats.org/officeDocument/2006/relationships/tags" Target="../tags/tag6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tiff"/><Relationship Id="rId1" Type="http://schemas.openxmlformats.org/officeDocument/2006/relationships/tags" Target="../tags/tag6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2.xml"/><Relationship Id="rId2" Type="http://schemas.openxmlformats.org/officeDocument/2006/relationships/image" Target="../media/image40.tiff"/><Relationship Id="rId1" Type="http://schemas.openxmlformats.org/officeDocument/2006/relationships/tags" Target="../tags/tag7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1.tiff"/><Relationship Id="rId2" Type="http://schemas.openxmlformats.org/officeDocument/2006/relationships/tags" Target="../tags/tag74.xml"/><Relationship Id="rId1" Type="http://schemas.openxmlformats.org/officeDocument/2006/relationships/tags" Target="../tags/tag73.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tags" Target="../tags/tag76.xml"/><Relationship Id="rId4" Type="http://schemas.openxmlformats.org/officeDocument/2006/relationships/image" Target="../media/image44.png"/><Relationship Id="rId3" Type="http://schemas.openxmlformats.org/officeDocument/2006/relationships/tags" Target="../tags/tag75.xml"/><Relationship Id="rId2" Type="http://schemas.openxmlformats.org/officeDocument/2006/relationships/image" Target="../media/image43.png"/><Relationship Id="rId1"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6.jpeg"/><Relationship Id="rId1" Type="http://schemas.openxmlformats.org/officeDocument/2006/relationships/tags" Target="../tags/tag77.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tags" Target="../tags/tag80.xml"/><Relationship Id="rId4" Type="http://schemas.openxmlformats.org/officeDocument/2006/relationships/image" Target="../media/image47.png"/><Relationship Id="rId3" Type="http://schemas.openxmlformats.org/officeDocument/2006/relationships/tags" Target="../tags/tag79.xml"/><Relationship Id="rId2" Type="http://schemas.openxmlformats.org/officeDocument/2006/relationships/image" Target="../media/image39.tiff"/><Relationship Id="rId1" Type="http://schemas.openxmlformats.org/officeDocument/2006/relationships/tags" Target="../tags/tag78.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52.png"/><Relationship Id="rId7" Type="http://schemas.openxmlformats.org/officeDocument/2006/relationships/tags" Target="../tags/tag84.xml"/><Relationship Id="rId6" Type="http://schemas.openxmlformats.org/officeDocument/2006/relationships/image" Target="../media/image51.png"/><Relationship Id="rId5" Type="http://schemas.openxmlformats.org/officeDocument/2006/relationships/tags" Target="../tags/tag83.xml"/><Relationship Id="rId4" Type="http://schemas.openxmlformats.org/officeDocument/2006/relationships/image" Target="../media/image50.png"/><Relationship Id="rId3" Type="http://schemas.openxmlformats.org/officeDocument/2006/relationships/tags" Target="../tags/tag82.xml"/><Relationship Id="rId2" Type="http://schemas.openxmlformats.org/officeDocument/2006/relationships/image" Target="../media/image49.png"/><Relationship Id="rId1" Type="http://schemas.openxmlformats.org/officeDocument/2006/relationships/tags" Target="../tags/tag81.xml"/></Relationships>
</file>

<file path=ppt/slides/_rels/slide28.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87.xml"/><Relationship Id="rId7" Type="http://schemas.openxmlformats.org/officeDocument/2006/relationships/image" Target="../media/image55.png"/><Relationship Id="rId6" Type="http://schemas.openxmlformats.org/officeDocument/2006/relationships/tags" Target="../tags/tag86.xml"/><Relationship Id="rId5" Type="http://schemas.openxmlformats.org/officeDocument/2006/relationships/image" Target="../media/image54.png"/><Relationship Id="rId4" Type="http://schemas.openxmlformats.org/officeDocument/2006/relationships/tags" Target="../tags/tag85.xml"/><Relationship Id="rId3" Type="http://schemas.openxmlformats.org/officeDocument/2006/relationships/image" Target="../media/image53.png"/><Relationship Id="rId2" Type="http://schemas.openxmlformats.org/officeDocument/2006/relationships/image" Target="../media/image43.png"/><Relationship Id="rId12" Type="http://schemas.openxmlformats.org/officeDocument/2006/relationships/slideLayout" Target="../slideLayouts/slideLayout3.xml"/><Relationship Id="rId11" Type="http://schemas.openxmlformats.org/officeDocument/2006/relationships/image" Target="../media/image57.png"/><Relationship Id="rId10" Type="http://schemas.openxmlformats.org/officeDocument/2006/relationships/tags" Target="../tags/tag88.xml"/><Relationship Id="rId1"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4.png"/><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58.png"/></Relationships>
</file>

<file path=ppt/slides/_rels/slide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5" Type="http://schemas.openxmlformats.org/officeDocument/2006/relationships/slideLayout" Target="../slideLayouts/slideLayout2.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30.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media/image68.png"/><Relationship Id="rId7" Type="http://schemas.openxmlformats.org/officeDocument/2006/relationships/tags" Target="../tags/tag92.xml"/><Relationship Id="rId6" Type="http://schemas.openxmlformats.org/officeDocument/2006/relationships/image" Target="../media/image67.png"/><Relationship Id="rId5" Type="http://schemas.openxmlformats.org/officeDocument/2006/relationships/tags" Target="../tags/tag91.xml"/><Relationship Id="rId4" Type="http://schemas.openxmlformats.org/officeDocument/2006/relationships/image" Target="../media/image66.png"/><Relationship Id="rId3" Type="http://schemas.openxmlformats.org/officeDocument/2006/relationships/tags" Target="../tags/tag90.xml"/><Relationship Id="rId2" Type="http://schemas.openxmlformats.org/officeDocument/2006/relationships/image" Target="../media/image65.png"/><Relationship Id="rId13" Type="http://schemas.openxmlformats.org/officeDocument/2006/relationships/slideLayout" Target="../slideLayouts/slideLayout3.xml"/><Relationship Id="rId12" Type="http://schemas.openxmlformats.org/officeDocument/2006/relationships/image" Target="../media/image70.png"/><Relationship Id="rId11" Type="http://schemas.openxmlformats.org/officeDocument/2006/relationships/tags" Target="../tags/tag94.xml"/><Relationship Id="rId10" Type="http://schemas.openxmlformats.org/officeDocument/2006/relationships/image" Target="../media/image69.png"/><Relationship Id="rId1" Type="http://schemas.openxmlformats.org/officeDocument/2006/relationships/tags" Target="../tags/tag89.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42.png"/><Relationship Id="rId1" Type="http://schemas.openxmlformats.org/officeDocument/2006/relationships/image" Target="../media/image7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2.tiff"/><Relationship Id="rId1" Type="http://schemas.openxmlformats.org/officeDocument/2006/relationships/tags" Target="../tags/tag9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4.tiff"/><Relationship Id="rId2" Type="http://schemas.openxmlformats.org/officeDocument/2006/relationships/tags" Target="../tags/tag100.xml"/><Relationship Id="rId1" Type="http://schemas.openxmlformats.org/officeDocument/2006/relationships/image" Target="../media/image73.jpeg"/></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79.jpeg"/><Relationship Id="rId6" Type="http://schemas.openxmlformats.org/officeDocument/2006/relationships/image" Target="../media/image46.jpeg"/><Relationship Id="rId5" Type="http://schemas.openxmlformats.org/officeDocument/2006/relationships/image" Target="../media/image42.png"/><Relationship Id="rId4" Type="http://schemas.openxmlformats.org/officeDocument/2006/relationships/image" Target="../media/image78.png"/><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0.png"/><Relationship Id="rId1" Type="http://schemas.openxmlformats.org/officeDocument/2006/relationships/tags" Target="../tags/tag102.xml"/></Relationships>
</file>

<file path=ppt/slides/_rels/slide3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image" Target="../media/image83.png"/><Relationship Id="rId7" Type="http://schemas.openxmlformats.org/officeDocument/2006/relationships/tags" Target="../tags/tag106.xml"/><Relationship Id="rId6" Type="http://schemas.openxmlformats.org/officeDocument/2006/relationships/image" Target="../media/image82.png"/><Relationship Id="rId5" Type="http://schemas.openxmlformats.org/officeDocument/2006/relationships/tags" Target="../tags/tag105.xml"/><Relationship Id="rId4" Type="http://schemas.openxmlformats.org/officeDocument/2006/relationships/image" Target="../media/image41.tiff"/><Relationship Id="rId3" Type="http://schemas.openxmlformats.org/officeDocument/2006/relationships/tags" Target="../tags/tag104.xml"/><Relationship Id="rId2" Type="http://schemas.openxmlformats.org/officeDocument/2006/relationships/image" Target="../media/image81.png"/><Relationship Id="rId19" Type="http://schemas.openxmlformats.org/officeDocument/2006/relationships/slideLayout" Target="../slideLayouts/slideLayout3.xml"/><Relationship Id="rId18" Type="http://schemas.openxmlformats.org/officeDocument/2006/relationships/image" Target="../media/image88.png"/><Relationship Id="rId17" Type="http://schemas.openxmlformats.org/officeDocument/2006/relationships/tags" Target="../tags/tag111.xml"/><Relationship Id="rId16" Type="http://schemas.openxmlformats.org/officeDocument/2006/relationships/image" Target="../media/image87.png"/><Relationship Id="rId15" Type="http://schemas.openxmlformats.org/officeDocument/2006/relationships/tags" Target="../tags/tag110.xml"/><Relationship Id="rId14" Type="http://schemas.openxmlformats.org/officeDocument/2006/relationships/image" Target="../media/image86.png"/><Relationship Id="rId13" Type="http://schemas.openxmlformats.org/officeDocument/2006/relationships/tags" Target="../tags/tag109.xml"/><Relationship Id="rId12" Type="http://schemas.openxmlformats.org/officeDocument/2006/relationships/image" Target="../media/image85.png"/><Relationship Id="rId11" Type="http://schemas.openxmlformats.org/officeDocument/2006/relationships/tags" Target="../tags/tag108.xml"/><Relationship Id="rId10" Type="http://schemas.openxmlformats.org/officeDocument/2006/relationships/image" Target="../media/image84.png"/><Relationship Id="rId1" Type="http://schemas.openxmlformats.org/officeDocument/2006/relationships/tags" Target="../tags/tag103.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6.jpeg"/><Relationship Id="rId5" Type="http://schemas.openxmlformats.org/officeDocument/2006/relationships/image" Target="../media/image79.jpeg"/><Relationship Id="rId4" Type="http://schemas.openxmlformats.org/officeDocument/2006/relationships/image" Target="../media/image90.jpeg"/><Relationship Id="rId3" Type="http://schemas.openxmlformats.org/officeDocument/2006/relationships/tags" Target="../tags/tag113.xml"/><Relationship Id="rId2" Type="http://schemas.openxmlformats.org/officeDocument/2006/relationships/image" Target="../media/image89.jpeg"/><Relationship Id="rId1" Type="http://schemas.openxmlformats.org/officeDocument/2006/relationships/tags" Target="../tags/tag112.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92.png"/><Relationship Id="rId5" Type="http://schemas.openxmlformats.org/officeDocument/2006/relationships/tags" Target="../tags/tag116.xml"/><Relationship Id="rId4" Type="http://schemas.openxmlformats.org/officeDocument/2006/relationships/image" Target="../media/image91.png"/><Relationship Id="rId3" Type="http://schemas.openxmlformats.org/officeDocument/2006/relationships/tags" Target="../tags/tag115.xml"/><Relationship Id="rId2" Type="http://schemas.openxmlformats.org/officeDocument/2006/relationships/image" Target="../media/image41.tiff"/><Relationship Id="rId1" Type="http://schemas.openxmlformats.org/officeDocument/2006/relationships/tags" Target="../tags/tag1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tiff"/><Relationship Id="rId1" Type="http://schemas.openxmlformats.org/officeDocument/2006/relationships/tags" Target="../tags/tag5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3.png"/><Relationship Id="rId1" Type="http://schemas.openxmlformats.org/officeDocument/2006/relationships/tags" Target="../tags/tag11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4.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9.jpeg"/><Relationship Id="rId2" Type="http://schemas.openxmlformats.org/officeDocument/2006/relationships/image" Target="../media/image46.jpeg"/><Relationship Id="rId1" Type="http://schemas.openxmlformats.org/officeDocument/2006/relationships/image" Target="../media/image9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6.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6.tiff"/><Relationship Id="rId1" Type="http://schemas.openxmlformats.org/officeDocument/2006/relationships/tags" Target="../tags/tag120.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8.jpeg"/><Relationship Id="rId3" Type="http://schemas.openxmlformats.org/officeDocument/2006/relationships/tags" Target="../tags/tag122.xml"/><Relationship Id="rId2" Type="http://schemas.openxmlformats.org/officeDocument/2006/relationships/image" Target="../media/image97.jpeg"/><Relationship Id="rId1" Type="http://schemas.openxmlformats.org/officeDocument/2006/relationships/tags" Target="../tags/tag12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3.xml"/><Relationship Id="rId1"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1.tiff"/><Relationship Id="rId1" Type="http://schemas.openxmlformats.org/officeDocument/2006/relationships/tags" Target="../tags/tag124.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00.png"/><Relationship Id="rId6" Type="http://schemas.openxmlformats.org/officeDocument/2006/relationships/tags" Target="../tags/tag128.xml"/><Relationship Id="rId5" Type="http://schemas.openxmlformats.org/officeDocument/2006/relationships/image" Target="../media/image99.png"/><Relationship Id="rId4" Type="http://schemas.openxmlformats.org/officeDocument/2006/relationships/tags" Target="../tags/tag127.xml"/><Relationship Id="rId3" Type="http://schemas.openxmlformats.org/officeDocument/2006/relationships/image" Target="../media/image90.jpeg"/><Relationship Id="rId2" Type="http://schemas.openxmlformats.org/officeDocument/2006/relationships/tags" Target="../tags/tag126.xml"/><Relationship Id="rId1" Type="http://schemas.openxmlformats.org/officeDocument/2006/relationships/tags" Target="../tags/tag12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1.tiff"/><Relationship Id="rId3" Type="http://schemas.openxmlformats.org/officeDocument/2006/relationships/tags" Target="../tags/tag130.xml"/><Relationship Id="rId2" Type="http://schemas.openxmlformats.org/officeDocument/2006/relationships/image" Target="../media/image39.tiff"/><Relationship Id="rId1" Type="http://schemas.openxmlformats.org/officeDocument/2006/relationships/tags" Target="../tags/tag1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3.png"/><Relationship Id="rId3" Type="http://schemas.openxmlformats.org/officeDocument/2006/relationships/tags" Target="../tags/tag132.xml"/><Relationship Id="rId2" Type="http://schemas.openxmlformats.org/officeDocument/2006/relationships/image" Target="../media/image102.png"/><Relationship Id="rId1" Type="http://schemas.openxmlformats.org/officeDocument/2006/relationships/tags" Target="../tags/tag13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104.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image" Target="../media/image42.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7.png"/></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image" Target="../media/image108.jpeg"/><Relationship Id="rId2" Type="http://schemas.openxmlformats.org/officeDocument/2006/relationships/image" Target="../media/image42.png"/><Relationship Id="rId1" Type="http://schemas.openxmlformats.org/officeDocument/2006/relationships/image" Target="../media/image10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tiff"/><Relationship Id="rId1" Type="http://schemas.openxmlformats.org/officeDocument/2006/relationships/tags" Target="../tags/tag59.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9.tiff"/><Relationship Id="rId3" Type="http://schemas.openxmlformats.org/officeDocument/2006/relationships/tags" Target="../tags/tag136.xml"/><Relationship Id="rId2" Type="http://schemas.openxmlformats.org/officeDocument/2006/relationships/image" Target="../media/image41.tiff"/><Relationship Id="rId1" Type="http://schemas.openxmlformats.org/officeDocument/2006/relationships/tags" Target="../tags/tag135.xml"/></Relationships>
</file>

<file path=ppt/slides/_rels/slide6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11.jpe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10.png"/><Relationship Id="rId2" Type="http://schemas.openxmlformats.org/officeDocument/2006/relationships/image" Target="../media/image42.png"/><Relationship Id="rId1" Type="http://schemas.openxmlformats.org/officeDocument/2006/relationships/image" Target="../media/image53.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image" Target="../media/image11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4.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5.png"/><Relationship Id="rId1" Type="http://schemas.openxmlformats.org/officeDocument/2006/relationships/tags" Target="../tags/tag139.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1.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1.tiff"/><Relationship Id="rId5" Type="http://schemas.openxmlformats.org/officeDocument/2006/relationships/tags" Target="../tags/tag144.xml"/><Relationship Id="rId4" Type="http://schemas.openxmlformats.org/officeDocument/2006/relationships/image" Target="../media/image117.tiff"/><Relationship Id="rId3" Type="http://schemas.openxmlformats.org/officeDocument/2006/relationships/tags" Target="../tags/tag143.xml"/><Relationship Id="rId2" Type="http://schemas.openxmlformats.org/officeDocument/2006/relationships/image" Target="../media/image116.tiff"/><Relationship Id="rId1" Type="http://schemas.openxmlformats.org/officeDocument/2006/relationships/tags" Target="../tags/tag142.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9.png"/><Relationship Id="rId3" Type="http://schemas.openxmlformats.org/officeDocument/2006/relationships/tags" Target="../tags/tag146.xml"/><Relationship Id="rId2" Type="http://schemas.openxmlformats.org/officeDocument/2006/relationships/image" Target="../media/image118.jpeg"/><Relationship Id="rId1" Type="http://schemas.openxmlformats.org/officeDocument/2006/relationships/tags" Target="../tags/tag14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tags" Target="../tags/tag60.xml"/></Relationships>
</file>

<file path=ppt/slides/_rels/slide70.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image" Target="../media/image123.png"/><Relationship Id="rId7" Type="http://schemas.openxmlformats.org/officeDocument/2006/relationships/tags" Target="../tags/tag150.xml"/><Relationship Id="rId6" Type="http://schemas.openxmlformats.org/officeDocument/2006/relationships/image" Target="../media/image122.png"/><Relationship Id="rId5" Type="http://schemas.openxmlformats.org/officeDocument/2006/relationships/tags" Target="../tags/tag149.xml"/><Relationship Id="rId4" Type="http://schemas.openxmlformats.org/officeDocument/2006/relationships/image" Target="../media/image121.png"/><Relationship Id="rId3" Type="http://schemas.openxmlformats.org/officeDocument/2006/relationships/tags" Target="../tags/tag148.xml"/><Relationship Id="rId2" Type="http://schemas.openxmlformats.org/officeDocument/2006/relationships/image" Target="../media/image120.png"/><Relationship Id="rId11" Type="http://schemas.openxmlformats.org/officeDocument/2006/relationships/slideLayout" Target="../slideLayouts/slideLayout3.xml"/><Relationship Id="rId10" Type="http://schemas.openxmlformats.org/officeDocument/2006/relationships/image" Target="../media/image124.png"/><Relationship Id="rId1" Type="http://schemas.openxmlformats.org/officeDocument/2006/relationships/tags" Target="../tags/tag147.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png"/><Relationship Id="rId1" Type="http://schemas.openxmlformats.org/officeDocument/2006/relationships/image" Target="../media/image125.png"/></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26.tiff"/><Relationship Id="rId3" Type="http://schemas.openxmlformats.org/officeDocument/2006/relationships/tags" Target="../tags/tag153.xml"/><Relationship Id="rId2" Type="http://schemas.openxmlformats.org/officeDocument/2006/relationships/image" Target="../media/image39.tiff"/><Relationship Id="rId1" Type="http://schemas.openxmlformats.org/officeDocument/2006/relationships/tags" Target="../tags/tag15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5.xml"/><Relationship Id="rId1" Type="http://schemas.openxmlformats.org/officeDocument/2006/relationships/tags" Target="../tags/tag154.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1.png"/><Relationship Id="rId4" Type="http://schemas.openxmlformats.org/officeDocument/2006/relationships/image" Target="../media/image130.png"/><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image" Target="../media/image127.tiff"/></Relationships>
</file>

<file path=ppt/slides/_rels/slide7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135.png"/><Relationship Id="rId7" Type="http://schemas.openxmlformats.org/officeDocument/2006/relationships/tags" Target="../tags/tag159.xml"/><Relationship Id="rId6" Type="http://schemas.openxmlformats.org/officeDocument/2006/relationships/image" Target="../media/image134.png"/><Relationship Id="rId5" Type="http://schemas.openxmlformats.org/officeDocument/2006/relationships/tags" Target="../tags/tag158.xml"/><Relationship Id="rId4" Type="http://schemas.openxmlformats.org/officeDocument/2006/relationships/image" Target="../media/image133.png"/><Relationship Id="rId3" Type="http://schemas.openxmlformats.org/officeDocument/2006/relationships/tags" Target="../tags/tag157.xml"/><Relationship Id="rId2" Type="http://schemas.openxmlformats.org/officeDocument/2006/relationships/image" Target="../media/image132.png"/><Relationship Id="rId11" Type="http://schemas.openxmlformats.org/officeDocument/2006/relationships/slideLayout" Target="../slideLayouts/slideLayout3.xml"/><Relationship Id="rId10" Type="http://schemas.openxmlformats.org/officeDocument/2006/relationships/image" Target="../media/image136.png"/><Relationship Id="rId1" Type="http://schemas.openxmlformats.org/officeDocument/2006/relationships/tags" Target="../tags/tag156.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38.png"/><Relationship Id="rId3" Type="http://schemas.openxmlformats.org/officeDocument/2006/relationships/tags" Target="../tags/tag162.xml"/><Relationship Id="rId2" Type="http://schemas.openxmlformats.org/officeDocument/2006/relationships/image" Target="../media/image137.png"/><Relationship Id="rId1" Type="http://schemas.openxmlformats.org/officeDocument/2006/relationships/tags" Target="../tags/tag161.xml"/></Relationships>
</file>

<file path=ppt/slides/_rels/slide7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40.png"/><Relationship Id="rId5" Type="http://schemas.openxmlformats.org/officeDocument/2006/relationships/tags" Target="../tags/tag165.xml"/><Relationship Id="rId4" Type="http://schemas.openxmlformats.org/officeDocument/2006/relationships/image" Target="../media/image41.tiff"/><Relationship Id="rId3" Type="http://schemas.openxmlformats.org/officeDocument/2006/relationships/tags" Target="../tags/tag164.xml"/><Relationship Id="rId2" Type="http://schemas.openxmlformats.org/officeDocument/2006/relationships/image" Target="../media/image139.tiff"/><Relationship Id="rId1" Type="http://schemas.openxmlformats.org/officeDocument/2006/relationships/tags" Target="../tags/tag16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42.jpeg"/><Relationship Id="rId3" Type="http://schemas.openxmlformats.org/officeDocument/2006/relationships/image" Target="../media/image90.jpeg"/><Relationship Id="rId2" Type="http://schemas.openxmlformats.org/officeDocument/2006/relationships/image" Target="../media/image79.jpeg"/><Relationship Id="rId1" Type="http://schemas.openxmlformats.org/officeDocument/2006/relationships/image" Target="../media/image141.tiff"/></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6.png"/><Relationship Id="rId3" Type="http://schemas.openxmlformats.org/officeDocument/2006/relationships/tags" Target="../tags/tag62.xml"/><Relationship Id="rId2" Type="http://schemas.openxmlformats.org/officeDocument/2006/relationships/image" Target="../media/image35.png"/><Relationship Id="rId1" Type="http://schemas.openxmlformats.org/officeDocument/2006/relationships/tags" Target="../tags/tag61.xml"/></Relationships>
</file>

<file path=ppt/slides/_rels/slide8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66.xml"/><Relationship Id="rId5" Type="http://schemas.openxmlformats.org/officeDocument/2006/relationships/image" Target="../media/image143.jpeg"/><Relationship Id="rId4" Type="http://schemas.openxmlformats.org/officeDocument/2006/relationships/image" Target="../media/image142.jpeg"/><Relationship Id="rId3" Type="http://schemas.openxmlformats.org/officeDocument/2006/relationships/image" Target="../media/image42.png"/><Relationship Id="rId2" Type="http://schemas.openxmlformats.org/officeDocument/2006/relationships/image" Target="../media/image79.jpeg"/><Relationship Id="rId1" Type="http://schemas.openxmlformats.org/officeDocument/2006/relationships/image" Target="../media/image90.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7.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4.jpeg"/></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46.jpeg"/><Relationship Id="rId2" Type="http://schemas.openxmlformats.org/officeDocument/2006/relationships/image" Target="../media/image110.png"/><Relationship Id="rId1" Type="http://schemas.openxmlformats.org/officeDocument/2006/relationships/image" Target="../media/image145.jpeg"/></Relationships>
</file>

<file path=ppt/slides/_rels/slide8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49.png"/><Relationship Id="rId5" Type="http://schemas.openxmlformats.org/officeDocument/2006/relationships/tags" Target="../tags/tag170.xml"/><Relationship Id="rId4" Type="http://schemas.openxmlformats.org/officeDocument/2006/relationships/image" Target="../media/image148.png"/><Relationship Id="rId3" Type="http://schemas.openxmlformats.org/officeDocument/2006/relationships/tags" Target="../tags/tag169.xml"/><Relationship Id="rId2" Type="http://schemas.openxmlformats.org/officeDocument/2006/relationships/image" Target="../media/image147.png"/><Relationship Id="rId1" Type="http://schemas.openxmlformats.org/officeDocument/2006/relationships/tags" Target="../tags/tag168.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tiff"/><Relationship Id="rId3" Type="http://schemas.openxmlformats.org/officeDocument/2006/relationships/tags" Target="../tags/tag172.xml"/><Relationship Id="rId2" Type="http://schemas.openxmlformats.org/officeDocument/2006/relationships/image" Target="../media/image41.tiff"/><Relationship Id="rId1" Type="http://schemas.openxmlformats.org/officeDocument/2006/relationships/tags" Target="../tags/tag17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image" Target="../media/image150.png"/><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image" Target="../media/image43.png"/></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51.jpeg"/><Relationship Id="rId1" Type="http://schemas.openxmlformats.org/officeDocument/2006/relationships/image" Target="../media/image7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tiff"/><Relationship Id="rId1" Type="http://schemas.openxmlformats.org/officeDocument/2006/relationships/tags" Target="../tags/tag63.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2.png"/><Relationship Id="rId1" Type="http://schemas.openxmlformats.org/officeDocument/2006/relationships/tags" Target="../tags/tag17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1.xml"/><Relationship Id="rId2" Type="http://schemas.openxmlformats.org/officeDocument/2006/relationships/image" Target="../media/image153.png"/><Relationship Id="rId1" Type="http://schemas.openxmlformats.org/officeDocument/2006/relationships/tags" Target="../tags/tag180.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5.png"/><Relationship Id="rId3" Type="http://schemas.openxmlformats.org/officeDocument/2006/relationships/tags" Target="../tags/tag183.xml"/><Relationship Id="rId2" Type="http://schemas.openxmlformats.org/officeDocument/2006/relationships/image" Target="../media/image154.tiff"/><Relationship Id="rId1" Type="http://schemas.openxmlformats.org/officeDocument/2006/relationships/tags" Target="../tags/tag182.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6.png"/><Relationship Id="rId1" Type="http://schemas.openxmlformats.org/officeDocument/2006/relationships/tags" Target="../tags/tag184.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87.xml"/><Relationship Id="rId4" Type="http://schemas.openxmlformats.org/officeDocument/2006/relationships/image" Target="../media/image158.png"/><Relationship Id="rId3" Type="http://schemas.openxmlformats.org/officeDocument/2006/relationships/tags" Target="../tags/tag186.xml"/><Relationship Id="rId2" Type="http://schemas.openxmlformats.org/officeDocument/2006/relationships/image" Target="../media/image157.png"/><Relationship Id="rId1" Type="http://schemas.openxmlformats.org/officeDocument/2006/relationships/tags" Target="../tags/tag185.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charset="-122"/>
                <a:ea typeface="微软雅黑" panose="020B0503020204020204" charset="-122"/>
              </a:rPr>
              <a:t>高 考 化</a:t>
            </a:r>
            <a:r>
              <a:rPr lang="en-US" altLang="zh-CN" sz="4400" b="1" dirty="0">
                <a:solidFill>
                  <a:schemeClr val="tx1">
                    <a:lumMod val="95000"/>
                    <a:lumOff val="5000"/>
                  </a:schemeClr>
                </a:solidFill>
                <a:latin typeface="微软雅黑" panose="020B0503020204020204" charset="-122"/>
                <a:ea typeface="微软雅黑" panose="020B0503020204020204" charset="-122"/>
              </a:rPr>
              <a:t> </a:t>
            </a:r>
            <a:r>
              <a:rPr lang="zh-CN" altLang="en-US" sz="4400" b="1" dirty="0">
                <a:solidFill>
                  <a:schemeClr val="tx1">
                    <a:lumMod val="95000"/>
                    <a:lumOff val="5000"/>
                  </a:schemeClr>
                </a:solidFill>
                <a:latin typeface="微软雅黑" panose="020B0503020204020204" charset="-122"/>
                <a:ea typeface="微软雅黑" panose="020B0503020204020204" charset="-122"/>
              </a:rPr>
              <a:t>学</a:t>
            </a:r>
            <a:endParaRPr lang="zh-CN" altLang="en-US" sz="4400" b="1" dirty="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charset="-122"/>
                <a:ea typeface="微软雅黑" panose="020B0503020204020204" charset="-122"/>
              </a:rPr>
              <a:t>2025</a:t>
            </a:r>
            <a:r>
              <a:rPr lang="zh-CN" altLang="en-US" sz="2400" dirty="0">
                <a:solidFill>
                  <a:schemeClr val="bg1"/>
                </a:solidFill>
                <a:latin typeface="微软雅黑" panose="020B0503020204020204" charset="-122"/>
                <a:ea typeface="微软雅黑" panose="020B0503020204020204" charset="-122"/>
              </a:rPr>
              <a:t>版 高考总复习</a:t>
            </a:r>
            <a:endParaRPr lang="zh-CN" altLang="en-US" sz="2400" dirty="0">
              <a:solidFill>
                <a:schemeClr val="bg1"/>
              </a:solidFill>
              <a:latin typeface="微软雅黑" panose="020B0503020204020204" charset="-122"/>
              <a:ea typeface="微软雅黑" panose="020B050302020402020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880745" y="892810"/>
            <a:ext cx="3508375" cy="368300"/>
          </a:xfrm>
          <a:prstGeom prst="rect">
            <a:avLst/>
          </a:prstGeom>
          <a:noFill/>
        </p:spPr>
        <p:txBody>
          <a:bodyPr wrap="square" rtlCol="0">
            <a:spAutoFit/>
          </a:bodyPr>
          <a:p>
            <a:r>
              <a:rPr lang="en-US" altLang="zh-CN" b="1">
                <a:latin typeface="微软雅黑" panose="020B0503020204020204" charset="-122"/>
                <a:ea typeface="微软雅黑" panose="020B0503020204020204" charset="-122"/>
                <a:cs typeface="微软雅黑" panose="020B0503020204020204" charset="-122"/>
              </a:rPr>
              <a:t>4.</a:t>
            </a:r>
            <a:r>
              <a:rPr lang="zh-CN" altLang="en-US" b="1">
                <a:latin typeface="微软雅黑" panose="020B0503020204020204" charset="-122"/>
                <a:ea typeface="微软雅黑" panose="020B0503020204020204" charset="-122"/>
                <a:cs typeface="微软雅黑" panose="020B0503020204020204" charset="-122"/>
              </a:rPr>
              <a:t>常见物质的应用原理分析</a:t>
            </a:r>
            <a:endParaRPr lang="zh-CN" altLang="en-US" b="1">
              <a:latin typeface="微软雅黑" panose="020B0503020204020204" charset="-122"/>
              <a:ea typeface="微软雅黑" panose="020B0503020204020204" charset="-122"/>
              <a:cs typeface="微软雅黑" panose="020B0503020204020204" charset="-122"/>
            </a:endParaRPr>
          </a:p>
        </p:txBody>
      </p:sp>
      <p:graphicFrame>
        <p:nvGraphicFramePr>
          <p:cNvPr id="9" name="表格 8"/>
          <p:cNvGraphicFramePr/>
          <p:nvPr>
            <p:custDataLst>
              <p:tags r:id="rId1"/>
            </p:custDataLst>
          </p:nvPr>
        </p:nvGraphicFramePr>
        <p:xfrm>
          <a:off x="2254885" y="1261110"/>
          <a:ext cx="3310890" cy="4954270"/>
        </p:xfrm>
        <a:graphic>
          <a:graphicData uri="http://schemas.openxmlformats.org/drawingml/2006/table">
            <a:tbl>
              <a:tblPr/>
              <a:tblGrid>
                <a:gridCol w="322580"/>
                <a:gridCol w="1591310"/>
                <a:gridCol w="1397000"/>
              </a:tblGrid>
              <a:tr h="379730">
                <a:tc>
                  <a:txBody>
                    <a:bodyPr/>
                    <a:p>
                      <a:pPr indent="0" algn="ctr">
                        <a:buNone/>
                      </a:pPr>
                      <a:r>
                        <a:rPr lang="en-US" sz="900" b="0">
                          <a:latin typeface="Times New Roman" panose="02020603050405020304" charset="0"/>
                          <a:cs typeface="Calibri" panose="020F0502020204030204" charset="0"/>
                        </a:rPr>
                        <a:t>元素</a:t>
                      </a:r>
                      <a:endParaRPr lang="en-US" altLang="en-US" sz="900" b="0">
                        <a:latin typeface="Times New Roman" panose="02020603050405020304" charset="0"/>
                        <a:ea typeface="Calibri" panose="020F0502020204030204" charset="0"/>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900" b="0">
                          <a:latin typeface="Times New Roman" panose="02020603050405020304" charset="0"/>
                          <a:cs typeface="Calibri" panose="020F0502020204030204" charset="0"/>
                        </a:rPr>
                        <a:t>性质</a:t>
                      </a:r>
                      <a:endParaRPr lang="en-US" altLang="en-US" sz="900" b="0">
                        <a:latin typeface="Times New Roman" panose="02020603050405020304" charset="0"/>
                        <a:ea typeface="Calibri" panose="020F0502020204030204" charset="0"/>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900" b="0">
                          <a:latin typeface="Times New Roman" panose="02020603050405020304" charset="0"/>
                          <a:cs typeface="Calibri" panose="020F0502020204030204" charset="0"/>
                        </a:rPr>
                        <a:t>物质的用途</a:t>
                      </a:r>
                      <a:endParaRPr lang="en-US" altLang="en-US" sz="900" b="0">
                        <a:latin typeface="Times New Roman" panose="02020603050405020304" charset="0"/>
                        <a:ea typeface="Calibri" panose="020F0502020204030204" charset="0"/>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095">
                <a:tc>
                  <a:txBody>
                    <a:bodyPr/>
                    <a:p>
                      <a:pPr indent="0" algn="ctr">
                        <a:buNone/>
                      </a:pPr>
                      <a:r>
                        <a:rPr lang="en-US" sz="900" b="0">
                          <a:latin typeface="Times New Roman" panose="02020603050405020304" charset="0"/>
                          <a:cs typeface="Times New Roman" panose="02020603050405020304" charset="0"/>
                        </a:rPr>
                        <a:t>Na</a:t>
                      </a:r>
                      <a:endParaRPr lang="en-US" altLang="en-US" sz="9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Na具有较强的还原性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可用于冶炼钛、锆、铌等金属</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730">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NaHCO</a:t>
                      </a:r>
                      <a:r>
                        <a:rPr lang="en-US" sz="900" b="0" baseline="-25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受热分解生成CO</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,能与酸反应</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可用作焙制糕点的膨松剂、胃酸中和剂</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730">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Na</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CO</a:t>
                      </a:r>
                      <a:r>
                        <a:rPr lang="en-US" sz="900" b="0" baseline="-25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水解使溶液显碱性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用热的纯碱溶液洗去油污</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0365">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Na</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O</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与H</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O</a:t>
                      </a:r>
                      <a:r>
                        <a:rPr lang="en-US" sz="900" b="0">
                          <a:latin typeface="Times New Roman" panose="02020603050405020304" charset="0"/>
                          <a:cs typeface="Times New Roman" panose="02020603050405020304" charset="0"/>
                        </a:rPr>
                        <a:t>、CO</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反应均生成O</a:t>
                      </a:r>
                      <a:r>
                        <a:rPr lang="en-US" sz="900" b="0" baseline="-25000">
                          <a:latin typeface="Times New Roman" panose="02020603050405020304" charset="0"/>
                          <a:cs typeface="Times New Roman" panose="02020603050405020304" charset="0"/>
                        </a:rPr>
                        <a:t>2</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作供氧剂</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095">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肥皂水</a:t>
                      </a:r>
                      <a:r>
                        <a:rPr lang="en-US" sz="900" b="0">
                          <a:latin typeface="Times New Roman" panose="02020603050405020304" charset="0"/>
                          <a:cs typeface="Times New Roman" panose="02020603050405020304" charset="0"/>
                        </a:rPr>
                        <a:t>(含高级脂肪酸钠</a:t>
                      </a:r>
                      <a:r>
                        <a:rPr lang="en-US" sz="900" b="0">
                          <a:latin typeface="Times New Roman" panose="02020603050405020304" charset="0"/>
                          <a:cs typeface="Times New Roman" panose="02020603050405020304" charset="0"/>
                        </a:rPr>
                        <a:t>)显碱性</a:t>
                      </a:r>
                      <a:endParaRPr lang="en-US" altLang="en-US" sz="9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肥皂水作蚊虫叮咬处的清洗剂</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9865">
                <a:tc>
                  <a:txBody>
                    <a:bodyPr/>
                    <a:p>
                      <a:pPr indent="0" algn="ctr">
                        <a:buNone/>
                      </a:pPr>
                      <a:r>
                        <a:rPr lang="en-US" sz="900" b="0">
                          <a:latin typeface="Times New Roman" panose="02020603050405020304" charset="0"/>
                          <a:cs typeface="Times New Roman" panose="02020603050405020304" charset="0"/>
                        </a:rPr>
                        <a:t>Li</a:t>
                      </a:r>
                      <a:endParaRPr lang="en-US" altLang="en-US" sz="9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Li质量小、比能量大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可用作电池负极材料</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095">
                <a:tc>
                  <a:txBody>
                    <a:bodyPr/>
                    <a:p>
                      <a:pPr indent="0" algn="ctr">
                        <a:buNone/>
                      </a:pPr>
                      <a:r>
                        <a:rPr lang="en-US" sz="900" b="0">
                          <a:latin typeface="Times New Roman" panose="02020603050405020304" charset="0"/>
                          <a:cs typeface="Times New Roman" panose="02020603050405020304" charset="0"/>
                        </a:rPr>
                        <a:t>Mg</a:t>
                      </a:r>
                      <a:r>
                        <a:rPr lang="en-US" sz="900" b="0">
                          <a:latin typeface="Times New Roman" panose="02020603050405020304" charset="0"/>
                          <a:cs typeface="Times New Roman" panose="02020603050405020304" charset="0"/>
                        </a:rPr>
                        <a:t>、Al</a:t>
                      </a:r>
                      <a:endParaRPr lang="en-US" altLang="en-US" sz="9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Al具有良好的延展性和抗腐蚀性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常用铝箔包装物品</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0365">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Al具有还原性</a:t>
                      </a:r>
                      <a:r>
                        <a:rPr lang="en-US" sz="900" b="0">
                          <a:latin typeface="Times New Roman" panose="02020603050405020304" charset="0"/>
                          <a:cs typeface="Times New Roman" panose="02020603050405020304" charset="0"/>
                        </a:rPr>
                        <a:t>,与氧化铁反应放出大量的热</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可用于焊接铁轨</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96215">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MgO</a:t>
                      </a:r>
                      <a:r>
                        <a:rPr lang="en-US" sz="900" b="0">
                          <a:latin typeface="Times New Roman" panose="02020603050405020304" charset="0"/>
                          <a:cs typeface="Times New Roman" panose="02020603050405020304" charset="0"/>
                        </a:rPr>
                        <a:t>、Al</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O</a:t>
                      </a:r>
                      <a:r>
                        <a:rPr lang="en-US" sz="900" b="0" baseline="-25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的熔点很高</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作耐高温材料</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730">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Al</a:t>
                      </a:r>
                      <a:r>
                        <a:rPr lang="en-US" sz="900" b="0" baseline="30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易水解</a:t>
                      </a:r>
                      <a:r>
                        <a:rPr lang="en-US" sz="900" b="0">
                          <a:latin typeface="Times New Roman" panose="02020603050405020304" charset="0"/>
                          <a:cs typeface="Times New Roman" panose="02020603050405020304" charset="0"/>
                        </a:rPr>
                        <a:t>,生成的</a:t>
                      </a:r>
                      <a:r>
                        <a:rPr lang="en-US" sz="900" b="0">
                          <a:latin typeface="Times New Roman" panose="02020603050405020304" charset="0"/>
                          <a:cs typeface="Times New Roman" panose="02020603050405020304" charset="0"/>
                        </a:rPr>
                        <a:t>Al(</a:t>
                      </a:r>
                      <a:r>
                        <a:rPr lang="en-US" sz="900" b="0">
                          <a:latin typeface="Times New Roman" panose="02020603050405020304" charset="0"/>
                          <a:cs typeface="Times New Roman" panose="02020603050405020304" charset="0"/>
                        </a:rPr>
                        <a:t>OH)</a:t>
                      </a:r>
                      <a:r>
                        <a:rPr lang="en-US" sz="900" b="0" baseline="-25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胶体具有吸附性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明矾作净水剂(</a:t>
                      </a:r>
                      <a:r>
                        <a:rPr lang="en-US" sz="900" b="0">
                          <a:latin typeface="Times New Roman" panose="02020603050405020304" charset="0"/>
                          <a:cs typeface="Times New Roman" panose="02020603050405020304" charset="0"/>
                        </a:rPr>
                        <a:t>混凝剂)</a:t>
                      </a:r>
                      <a:endParaRPr lang="en-US" altLang="en-US" sz="9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095">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小苏打和Al</a:t>
                      </a:r>
                      <a:r>
                        <a:rPr lang="en-US" sz="900" b="0" baseline="-25000">
                          <a:latin typeface="Times New Roman" panose="02020603050405020304" charset="0"/>
                          <a:cs typeface="Times New Roman" panose="02020603050405020304" charset="0"/>
                        </a:rPr>
                        <a:t>2</a:t>
                      </a:r>
                      <a:r>
                        <a:rPr lang="en-US" sz="900" b="0">
                          <a:latin typeface="Times New Roman" panose="02020603050405020304" charset="0"/>
                          <a:cs typeface="Times New Roman" panose="02020603050405020304" charset="0"/>
                        </a:rPr>
                        <a:t>(SO</a:t>
                      </a:r>
                      <a:r>
                        <a:rPr lang="en-US" sz="900" b="0" baseline="-25000">
                          <a:latin typeface="Times New Roman" panose="02020603050405020304" charset="0"/>
                          <a:cs typeface="Times New Roman" panose="02020603050405020304" charset="0"/>
                        </a:rPr>
                        <a:t>4</a:t>
                      </a:r>
                      <a:r>
                        <a:rPr lang="en-US" sz="900" b="0">
                          <a:latin typeface="Times New Roman" panose="02020603050405020304" charset="0"/>
                          <a:cs typeface="Times New Roman" panose="02020603050405020304" charset="0"/>
                        </a:rPr>
                        <a:t>)</a:t>
                      </a:r>
                      <a:r>
                        <a:rPr lang="en-US" sz="900" b="0" baseline="-25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溶液反应生成二氧化碳</a:t>
                      </a:r>
                      <a:endParaRPr lang="en-US" altLang="en-US" sz="9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泡沫灭火器</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9730">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明矾溶液显酸性</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中国古代利用明矾溶液清除铜镜表面的铜锈</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96215">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900" b="0">
                          <a:latin typeface="Times New Roman" panose="02020603050405020304" charset="0"/>
                          <a:cs typeface="Times New Roman" panose="02020603050405020304" charset="0"/>
                        </a:rPr>
                        <a:t>Al(</a:t>
                      </a:r>
                      <a:r>
                        <a:rPr lang="en-US" sz="900" b="0">
                          <a:latin typeface="Times New Roman" panose="02020603050405020304" charset="0"/>
                          <a:cs typeface="Times New Roman" panose="02020603050405020304" charset="0"/>
                        </a:rPr>
                        <a:t>OH)</a:t>
                      </a:r>
                      <a:r>
                        <a:rPr lang="en-US" sz="900" b="0" baseline="-25000">
                          <a:latin typeface="Times New Roman" panose="02020603050405020304" charset="0"/>
                          <a:cs typeface="Times New Roman" panose="02020603050405020304" charset="0"/>
                        </a:rPr>
                        <a:t>3</a:t>
                      </a:r>
                      <a:r>
                        <a:rPr lang="en-US" sz="900" b="0">
                          <a:latin typeface="Times New Roman" panose="02020603050405020304" charset="0"/>
                          <a:cs typeface="Times New Roman" panose="02020603050405020304" charset="0"/>
                        </a:rPr>
                        <a:t>有弱碱性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900" b="0">
                          <a:latin typeface="Times New Roman" panose="02020603050405020304" charset="0"/>
                          <a:cs typeface="Calibri" panose="020F0502020204030204" charset="0"/>
                        </a:rPr>
                        <a:t>可用于中和胃酸</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96215">
                <a:tc>
                  <a:txBody>
                    <a:bodyPr/>
                    <a:p>
                      <a:pPr indent="0">
                        <a:buNone/>
                      </a:pPr>
                      <a:endParaRPr lang="en-US" altLang="en-US" sz="10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altLang="en-US" sz="900" b="0">
                          <a:latin typeface="Times New Roman" panose="02020603050405020304" charset="0"/>
                          <a:ea typeface="NEU-BZ" charset="0"/>
                          <a:cs typeface="Times New Roman" panose="02020603050405020304" charset="0"/>
                        </a:rPr>
                        <a:t>镁铝合金质量小、强度大</a:t>
                      </a:r>
                      <a:endParaRPr lang="en-US" altLang="en-US" sz="9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altLang="en-US" sz="900" b="0">
                          <a:latin typeface="Times New Roman" panose="02020603050405020304" charset="0"/>
                          <a:ea typeface="Calibri" panose="020F0502020204030204" charset="0"/>
                          <a:cs typeface="Calibri" panose="020F0502020204030204" charset="0"/>
                        </a:rPr>
                        <a:t>可用作高铁车厢材料</a:t>
                      </a:r>
                      <a:endParaRPr lang="en-US" altLang="en-US" sz="9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graphicFrame>
        <p:nvGraphicFramePr>
          <p:cNvPr id="13" name="表格 12"/>
          <p:cNvGraphicFramePr/>
          <p:nvPr>
            <p:custDataLst>
              <p:tags r:id="rId2"/>
            </p:custDataLst>
          </p:nvPr>
        </p:nvGraphicFramePr>
        <p:xfrm>
          <a:off x="6436995" y="1261110"/>
          <a:ext cx="3580765" cy="5017770"/>
        </p:xfrm>
        <a:graphic>
          <a:graphicData uri="http://schemas.openxmlformats.org/drawingml/2006/table">
            <a:tbl>
              <a:tblPr/>
              <a:tblGrid>
                <a:gridCol w="348615"/>
                <a:gridCol w="1720850"/>
                <a:gridCol w="1511300"/>
              </a:tblGrid>
              <a:tr h="411480">
                <a:tc>
                  <a:txBody>
                    <a:bodyPr/>
                    <a:p>
                      <a:pPr indent="0" algn="ctr">
                        <a:buNone/>
                      </a:pPr>
                      <a:r>
                        <a:rPr lang="en-US" sz="1000" b="0">
                          <a:latin typeface="Times New Roman" panose="02020603050405020304" charset="0"/>
                          <a:cs typeface="Times New Roman" panose="02020603050405020304" charset="0"/>
                        </a:rPr>
                        <a:t>Fe</a:t>
                      </a:r>
                      <a:endParaRPr lang="en-US" altLang="en-US" sz="10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Fe具有还原性</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可用于防止食品氧化变质</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717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Fe</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O</a:t>
                      </a:r>
                      <a:r>
                        <a:rPr lang="en-US" sz="1000" b="0" baseline="-25000">
                          <a:latin typeface="Times New Roman" panose="02020603050405020304" charset="0"/>
                          <a:cs typeface="Times New Roman" panose="02020603050405020304" charset="0"/>
                        </a:rPr>
                        <a:t>3</a:t>
                      </a:r>
                      <a:r>
                        <a:rPr lang="en-US" sz="1000" b="0">
                          <a:latin typeface="Times New Roman" panose="02020603050405020304" charset="0"/>
                          <a:cs typeface="Times New Roman" panose="02020603050405020304" charset="0"/>
                        </a:rPr>
                        <a:t>是红棕色粉末</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可用作红色颜料</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6535">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Fe</a:t>
                      </a:r>
                      <a:r>
                        <a:rPr lang="en-US" sz="1000" b="0" baseline="30000">
                          <a:latin typeface="Times New Roman" panose="02020603050405020304" charset="0"/>
                          <a:cs typeface="Times New Roman" panose="02020603050405020304" charset="0"/>
                        </a:rPr>
                        <a:t>3+</a:t>
                      </a:r>
                      <a:r>
                        <a:rPr lang="en-US" sz="1000" b="0">
                          <a:latin typeface="Times New Roman" panose="02020603050405020304" charset="0"/>
                          <a:cs typeface="Times New Roman" panose="02020603050405020304" charset="0"/>
                        </a:rPr>
                        <a:t>氧化性强于Cu</a:t>
                      </a:r>
                      <a:r>
                        <a:rPr lang="en-US" sz="1000" b="0" baseline="30000">
                          <a:latin typeface="Times New Roman" panose="02020603050405020304" charset="0"/>
                          <a:cs typeface="Times New Roman" panose="02020603050405020304" charset="0"/>
                        </a:rPr>
                        <a:t>2+</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FeCl</a:t>
                      </a:r>
                      <a:r>
                        <a:rPr lang="en-US" sz="1000" b="0" baseline="-25000">
                          <a:latin typeface="Times New Roman" panose="02020603050405020304" charset="0"/>
                          <a:cs typeface="Times New Roman" panose="02020603050405020304" charset="0"/>
                        </a:rPr>
                        <a:t>3</a:t>
                      </a:r>
                      <a:r>
                        <a:rPr lang="en-US" sz="1000" b="0">
                          <a:latin typeface="Times New Roman" panose="02020603050405020304" charset="0"/>
                          <a:cs typeface="Times New Roman" panose="02020603050405020304" charset="0"/>
                        </a:rPr>
                        <a:t>刻蚀铜线路板</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148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K</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FeO</a:t>
                      </a:r>
                      <a:r>
                        <a:rPr lang="en-US" sz="1000" b="0" baseline="-25000">
                          <a:latin typeface="Times New Roman" panose="02020603050405020304" charset="0"/>
                          <a:cs typeface="Times New Roman" panose="02020603050405020304" charset="0"/>
                        </a:rPr>
                        <a:t>4</a:t>
                      </a:r>
                      <a:r>
                        <a:rPr lang="en-US" sz="1000" b="0">
                          <a:latin typeface="Times New Roman" panose="02020603050405020304" charset="0"/>
                          <a:cs typeface="Times New Roman" panose="02020603050405020304" charset="0"/>
                        </a:rPr>
                        <a:t>具有强氧化性</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杀菌消毒</a:t>
                      </a:r>
                      <a:r>
                        <a:rPr lang="en-US" sz="1000" b="0">
                          <a:latin typeface="Times New Roman" panose="02020603050405020304" charset="0"/>
                          <a:cs typeface="Times New Roman" panose="02020603050405020304" charset="0"/>
                        </a:rPr>
                        <a:t>,主要用于饮用水处理</a:t>
                      </a:r>
                      <a:endParaRPr lang="en-US" altLang="en-US" sz="10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2115">
                <a:tc>
                  <a:txBody>
                    <a:bodyPr/>
                    <a:p>
                      <a:pPr indent="0" algn="ctr">
                        <a:buNone/>
                      </a:pPr>
                      <a:r>
                        <a:rPr lang="en-US" sz="1000" b="0">
                          <a:latin typeface="Times New Roman" panose="02020603050405020304" charset="0"/>
                          <a:cs typeface="Times New Roman" panose="02020603050405020304" charset="0"/>
                        </a:rPr>
                        <a:t>Cu</a:t>
                      </a:r>
                      <a:endParaRPr lang="en-US" altLang="en-US" sz="10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Cu</a:t>
                      </a:r>
                      <a:r>
                        <a:rPr lang="en-US" sz="1000" b="0" baseline="30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使蛋白质变性</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误服含Cu</a:t>
                      </a:r>
                      <a:r>
                        <a:rPr lang="en-US" sz="1000" b="0" baseline="30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溶液</a:t>
                      </a:r>
                      <a:r>
                        <a:rPr lang="en-US" sz="1000" b="0">
                          <a:latin typeface="Times New Roman" panose="02020603050405020304" charset="0"/>
                          <a:cs typeface="Times New Roman" panose="02020603050405020304" charset="0"/>
                        </a:rPr>
                        <a:t>,喝蛋清或豆浆解毒</a:t>
                      </a:r>
                      <a:endParaRPr lang="en-US" altLang="en-US" sz="10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06375">
                <a:tc>
                  <a:txBody>
                    <a:bodyPr/>
                    <a:p>
                      <a:pPr indent="0" algn="ctr">
                        <a:buNone/>
                      </a:pPr>
                      <a:r>
                        <a:rPr lang="en-US" sz="1000" b="0">
                          <a:latin typeface="Times New Roman" panose="02020603050405020304" charset="0"/>
                          <a:cs typeface="Times New Roman" panose="02020603050405020304" charset="0"/>
                        </a:rPr>
                        <a:t>Si</a:t>
                      </a:r>
                      <a:endParaRPr lang="en-US" altLang="en-US" sz="10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硅是常用的半导体材料</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可用于太阳能电池板</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6535">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二氧化硅光学性能好</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可作光导纤维</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717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硅胶能吸收水分</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可作</a:t>
                      </a:r>
                      <a:r>
                        <a:rPr lang="en-US" sz="1000" b="0">
                          <a:latin typeface="Times New Roman" panose="02020603050405020304" charset="0"/>
                          <a:cs typeface="Times New Roman" panose="02020603050405020304" charset="0"/>
                        </a:rPr>
                        <a:t>(袋装食品</a:t>
                      </a:r>
                      <a:r>
                        <a:rPr lang="en-US" sz="1000" b="0">
                          <a:latin typeface="Times New Roman" panose="02020603050405020304" charset="0"/>
                          <a:cs typeface="Times New Roman" panose="02020603050405020304" charset="0"/>
                        </a:rPr>
                        <a:t>)干燥剂</a:t>
                      </a:r>
                      <a:endParaRPr lang="en-US" altLang="en-US" sz="10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05740">
                <a:tc>
                  <a:txBody>
                    <a:bodyPr/>
                    <a:p>
                      <a:pPr indent="0" algn="ctr">
                        <a:buNone/>
                      </a:pPr>
                      <a:r>
                        <a:rPr lang="en-US" sz="1000" b="0">
                          <a:latin typeface="Times New Roman" panose="02020603050405020304" charset="0"/>
                          <a:cs typeface="Calibri" panose="020F0502020204030204" charset="0"/>
                        </a:rPr>
                        <a:t>卤素</a:t>
                      </a:r>
                      <a:endParaRPr lang="en-US" altLang="en-US" sz="1000" b="0">
                        <a:latin typeface="Times New Roman" panose="02020603050405020304" charset="0"/>
                        <a:ea typeface="Calibri" panose="020F0502020204030204" charset="0"/>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Cl</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、Cl</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O具有强氧化性</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自来水的杀菌消毒</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148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次氯酸盐具有强氧化性</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可用于杀菌消毒</a:t>
                      </a:r>
                      <a:r>
                        <a:rPr lang="en-US" sz="1000" b="0">
                          <a:latin typeface="Times New Roman" panose="02020603050405020304" charset="0"/>
                          <a:cs typeface="Times New Roman" panose="02020603050405020304" charset="0"/>
                        </a:rPr>
                        <a:t>,还可作漂白剂</a:t>
                      </a:r>
                      <a:endParaRPr lang="en-US" altLang="en-US" sz="10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6535">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碘酸钾在常温下稳定</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食盐中的加碘物质</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717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氟化氢与玻璃发生反应</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用氢氟酸刻蚀玻璃</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1480">
                <a:tc>
                  <a:txBody>
                    <a:bodyPr/>
                    <a:p>
                      <a:pPr indent="0" algn="ctr">
                        <a:buNone/>
                      </a:pPr>
                      <a:r>
                        <a:rPr lang="en-US" sz="1000" b="0">
                          <a:latin typeface="Times New Roman" panose="02020603050405020304" charset="0"/>
                          <a:cs typeface="Times New Roman" panose="02020603050405020304" charset="0"/>
                        </a:rPr>
                        <a:t>S</a:t>
                      </a:r>
                      <a:endParaRPr lang="en-US" altLang="en-US" sz="10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SO</a:t>
                      </a:r>
                      <a:r>
                        <a:rPr lang="en-US" sz="1000" b="0" baseline="-25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具有还原性</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可用作葡萄酒中食品添加剂</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2115">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S</a:t>
                      </a:r>
                      <a:r>
                        <a:rPr lang="en-US" sz="1000" b="0" baseline="30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可以与Cu</a:t>
                      </a:r>
                      <a:r>
                        <a:rPr lang="en-US" sz="1000" b="0" baseline="30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、Hg</a:t>
                      </a:r>
                      <a:r>
                        <a:rPr lang="en-US" sz="1000" b="0" baseline="30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、Pb</a:t>
                      </a:r>
                      <a:r>
                        <a:rPr lang="en-US" sz="1000" b="0" baseline="30000">
                          <a:latin typeface="Times New Roman" panose="02020603050405020304" charset="0"/>
                          <a:cs typeface="Times New Roman" panose="02020603050405020304" charset="0"/>
                        </a:rPr>
                        <a:t>2+</a:t>
                      </a:r>
                      <a:r>
                        <a:rPr lang="en-US" sz="1000" b="0">
                          <a:latin typeface="Times New Roman" panose="02020603050405020304" charset="0"/>
                          <a:cs typeface="Times New Roman" panose="02020603050405020304" charset="0"/>
                        </a:rPr>
                        <a:t>反应生成沉淀</a:t>
                      </a:r>
                      <a:endParaRPr lang="en-US" altLang="en-US" sz="1000" b="0">
                        <a:latin typeface="Times New Roman" panose="02020603050405020304" charset="0"/>
                        <a:ea typeface="NEU-BZ"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除去废水中的重金属离子</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05740">
                <a:tc>
                  <a:txBody>
                    <a:bodyPr/>
                    <a:p>
                      <a:pPr indent="0" algn="ctr">
                        <a:buNone/>
                      </a:pPr>
                      <a:r>
                        <a:rPr lang="en-US" sz="1000" b="0">
                          <a:latin typeface="Times New Roman" panose="02020603050405020304" charset="0"/>
                          <a:cs typeface="Times New Roman" panose="02020603050405020304" charset="0"/>
                        </a:rPr>
                        <a:t>N</a:t>
                      </a:r>
                      <a:endParaRPr lang="en-US" altLang="en-US" sz="1000" b="0">
                        <a:latin typeface="Times New Roman" panose="02020603050405020304" charset="0"/>
                        <a:ea typeface="NEU-BZ"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氮气的化学性质稳定</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作保护气</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148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浓氨水具有挥发性和还原性</a:t>
                      </a:r>
                      <a:r>
                        <a:rPr lang="en-US" sz="1000" b="0">
                          <a:latin typeface="Times New Roman" panose="02020603050405020304" charset="0"/>
                          <a:cs typeface="Times New Roman" panose="02020603050405020304" charset="0"/>
                        </a:rPr>
                        <a:t>,与氯气反应现象明显</a:t>
                      </a:r>
                      <a:endParaRPr lang="en-US" altLang="en-US" sz="1000" b="0">
                        <a:latin typeface="Times New Roman" panose="02020603050405020304" charset="0"/>
                        <a:ea typeface="Calibri" panose="020F0502020204030204" charset="0"/>
                        <a:cs typeface="Times New Roman" panose="020206030504050203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用浓氨水检验输送氯气的管道是否漏气</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7170">
                <a:tc>
                  <a:txBody>
                    <a:bodyPr/>
                    <a:p>
                      <a:pPr indent="0">
                        <a:buNone/>
                      </a:pPr>
                      <a:r>
                        <a:rPr lang="en-US" sz="1100" b="0">
                          <a:latin typeface="Times New Roman" panose="02020603050405020304" charset="0"/>
                          <a:cs typeface="Times New Roman" panose="02020603050405020304" charset="0"/>
                        </a:rPr>
                        <a:t> </a:t>
                      </a:r>
                      <a:endParaRPr lang="en-US" altLang="en-US" sz="1100" b="0">
                        <a:latin typeface="Times New Roman" panose="02020603050405020304" charset="0"/>
                        <a:ea typeface="Calibri" panose="020F0502020204030204" charset="0"/>
                        <a:cs typeface="Times New Roman" panose="020206030504050203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液氨汽化吸热</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Calibri" panose="020F0502020204030204" charset="0"/>
                        </a:rPr>
                        <a:t>液氨作制冷剂</a:t>
                      </a:r>
                      <a:endParaRPr lang="en-US" altLang="en-US" sz="1000" b="0">
                        <a:latin typeface="Times New Roman" panose="02020603050405020304" charset="0"/>
                        <a:ea typeface="Calibri" panose="020F0502020204030204" charset="0"/>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考法1　守恒法</a:t>
            </a:r>
            <a:endParaRPr sz="2400" b="1">
              <a:latin typeface="微软雅黑" panose="020B0503020204020204" charset="-122"/>
              <a:ea typeface="微软雅黑" panose="020B0503020204020204" charset="-122"/>
              <a:cs typeface="微软雅黑" panose="020B0503020204020204" charset="-122"/>
            </a:endParaRPr>
          </a:p>
        </p:txBody>
      </p:sp>
      <p:sp>
        <p:nvSpPr>
          <p:cNvPr id="217" name="文本框 216"/>
          <p:cNvSpPr txBox="1"/>
          <p:nvPr/>
        </p:nvSpPr>
        <p:spPr>
          <a:xfrm>
            <a:off x="613410" y="1584325"/>
            <a:ext cx="10954385" cy="42462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守恒类型</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(1)质量守恒(原子守恒)</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化学反应的实质是原子的重新组合,因此反应前后原子的总数和质量保持不变。质量守恒法解题时可利用:①整体守恒,即反应中反应物的总质量与生成物的总质量守恒;②局部守恒,即反应中反应物与产物中某元素的原子或离子守恒。</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(2)电荷守恒</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电解质溶液呈电中性,阳离子所带正电荷总数等于阴离子所带负电荷总数。</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(3)得失电子守恒关系式</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氧化还原反应中电子得失数目相等,即氧化剂得到的电子总数目等于还原剂失去的电子总数目。利用得失电子守恒法可以计算:①元素的化合价;②氧化(或还原)产物的量;③氧化剂、还原剂的消耗量;④混合物的组成。</a:t>
            </a:r>
            <a:endParaRPr>
              <a:latin typeface="微软雅黑" panose="020B0503020204020204" charset="-122"/>
              <a:ea typeface="微软雅黑" panose="020B0503020204020204" charset="-122"/>
              <a:cs typeface="微软雅黑" panose="020B0503020204020204" charset="-122"/>
            </a:endParaRPr>
          </a:p>
        </p:txBody>
      </p:sp>
      <p:pic>
        <p:nvPicPr>
          <p:cNvPr id="323" name="image311.jpeg"/>
          <p:cNvPicPr>
            <a:picLocks noChangeAspect="1"/>
          </p:cNvPicPr>
          <p:nvPr>
            <p:custDataLst>
              <p:tags r:id="rId1"/>
            </p:custDataLst>
          </p:nvPr>
        </p:nvPicPr>
        <p:blipFill>
          <a:blip r:embed="rId2"/>
          <a:stretch>
            <a:fillRect/>
          </a:stretch>
        </p:blipFill>
        <p:spPr>
          <a:xfrm>
            <a:off x="3030855" y="1005840"/>
            <a:ext cx="621665" cy="354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17" name="文本框 216"/>
          <p:cNvSpPr txBox="1"/>
          <p:nvPr/>
        </p:nvSpPr>
        <p:spPr>
          <a:xfrm>
            <a:off x="613410" y="1584325"/>
            <a:ext cx="10954385"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一般解题步骤</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第一步:明确题目要求解的量;</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第二步:根据题目要求解的量,分析反应过程中物质的变化,找出守恒类型及相关的量;</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第三步:根据守恒原理,梳理出反应前后守恒的量,列式求解。</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4" name="文本框 223"/>
          <p:cNvSpPr txBox="1"/>
          <p:nvPr/>
        </p:nvSpPr>
        <p:spPr>
          <a:xfrm>
            <a:off x="487680" y="942975"/>
            <a:ext cx="11153775" cy="507746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b="0">
                <a:solidFill>
                  <a:srgbClr val="FF0000"/>
                </a:solidFill>
                <a:latin typeface="微软雅黑" panose="020B0503020204020204" charset="-122"/>
                <a:ea typeface="微软雅黑" panose="020B0503020204020204" charset="-122"/>
                <a:cs typeface="微软雅黑" panose="020B0503020204020204" charset="-122"/>
              </a:rPr>
              <a:t>1</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仿宋" panose="02010609060101010101" charset="-122"/>
                <a:ea typeface="仿宋" panose="02010609060101010101" charset="-122"/>
                <a:cs typeface="仿宋" panose="02010609060101010101" charset="-122"/>
              </a:rPr>
              <a:t>[全国乙2023·26节选]</a:t>
            </a:r>
            <a:r>
              <a:rPr b="0">
                <a:latin typeface="微软雅黑" panose="020B0503020204020204" charset="-122"/>
                <a:ea typeface="微软雅黑" panose="020B0503020204020204" charset="-122"/>
                <a:cs typeface="微软雅黑" panose="020B0503020204020204" charset="-122"/>
              </a:rPr>
              <a:t>元素分析是有机化合物的表征手段之一。按如图实验装置(部分装置略)对有机化合物进行C、H元素分析。</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(1)c</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中的试剂分别是</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zh-CN" u="sng">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填序号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中的试剂不可调换</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理由是</a:t>
            </a:r>
            <a:r>
              <a:rPr lang="zh-CN" u="sng">
                <a:latin typeface="微软雅黑" panose="020B0503020204020204" charset="-122"/>
                <a:ea typeface="微软雅黑" panose="020B0503020204020204" charset="-122"/>
                <a:cs typeface="微软雅黑" panose="020B0503020204020204" charset="-122"/>
                <a:sym typeface="+mn-ea"/>
              </a:rPr>
              <a:t>　　　</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A.CaCl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B.NaClC.</a:t>
            </a:r>
            <a:r>
              <a:rPr lang="zh-CN">
                <a:latin typeface="微软雅黑" panose="020B0503020204020204" charset="-122"/>
                <a:ea typeface="微软雅黑" panose="020B0503020204020204" charset="-122"/>
                <a:cs typeface="微软雅黑" panose="020B0503020204020204" charset="-122"/>
                <a:sym typeface="+mn-ea"/>
              </a:rPr>
              <a:t>碱石灰</a:t>
            </a:r>
            <a:r>
              <a:rPr lang="en-US">
                <a:latin typeface="微软雅黑" panose="020B0503020204020204" charset="-122"/>
                <a:ea typeface="微软雅黑" panose="020B0503020204020204" charset="-122"/>
                <a:cs typeface="微软雅黑" panose="020B0503020204020204" charset="-122"/>
                <a:sym typeface="+mn-ea"/>
              </a:rPr>
              <a:t>(CaO+NaOH)	D.Na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若样品</a:t>
            </a:r>
            <a:r>
              <a:rPr lang="en-US">
                <a:latin typeface="微软雅黑" panose="020B0503020204020204" charset="-122"/>
                <a:ea typeface="微软雅黑" panose="020B0503020204020204" charset="-122"/>
                <a:cs typeface="微软雅黑" panose="020B0503020204020204" charset="-122"/>
                <a:sym typeface="+mn-ea"/>
              </a:rPr>
              <a:t>C</a:t>
            </a:r>
            <a:r>
              <a:rPr lang="en-US" i="1" baseline="-25000">
                <a:latin typeface="微软雅黑" panose="020B0503020204020204" charset="-122"/>
                <a:ea typeface="微软雅黑" panose="020B0503020204020204" charset="-122"/>
                <a:cs typeface="微软雅黑" panose="020B0503020204020204" charset="-122"/>
                <a:sym typeface="+mn-ea"/>
              </a:rPr>
              <a:t>x</a:t>
            </a:r>
            <a:r>
              <a:rPr lang="en-US">
                <a:latin typeface="微软雅黑" panose="020B0503020204020204" charset="-122"/>
                <a:ea typeface="微软雅黑" panose="020B0503020204020204" charset="-122"/>
                <a:cs typeface="微软雅黑" panose="020B0503020204020204" charset="-122"/>
                <a:sym typeface="+mn-ea"/>
              </a:rPr>
              <a:t>H</a:t>
            </a:r>
            <a:r>
              <a:rPr lang="en-US" i="1" baseline="-25000">
                <a:latin typeface="微软雅黑" panose="020B0503020204020204" charset="-122"/>
                <a:ea typeface="微软雅黑" panose="020B0503020204020204" charset="-122"/>
                <a:cs typeface="微软雅黑" panose="020B0503020204020204" charset="-122"/>
                <a:sym typeface="+mn-ea"/>
              </a:rPr>
              <a:t>y</a:t>
            </a:r>
            <a:r>
              <a:rPr lang="en-US">
                <a:latin typeface="微软雅黑" panose="020B0503020204020204" charset="-122"/>
                <a:ea typeface="微软雅黑" panose="020B0503020204020204" charset="-122"/>
                <a:cs typeface="微软雅黑" panose="020B0503020204020204" charset="-122"/>
                <a:sym typeface="+mn-ea"/>
              </a:rPr>
              <a:t>O</a:t>
            </a:r>
            <a:r>
              <a:rPr lang="en-US" i="1" baseline="-25000">
                <a:latin typeface="微软雅黑" panose="020B0503020204020204" charset="-122"/>
                <a:ea typeface="微软雅黑" panose="020B0503020204020204" charset="-122"/>
                <a:cs typeface="微软雅黑" panose="020B0503020204020204" charset="-122"/>
                <a:sym typeface="+mn-ea"/>
              </a:rPr>
              <a:t>z</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0.023 6 g,</a:t>
            </a:r>
            <a:r>
              <a:rPr lang="zh-CN">
                <a:latin typeface="微软雅黑" panose="020B0503020204020204" charset="-122"/>
                <a:ea typeface="微软雅黑" panose="020B0503020204020204" charset="-122"/>
                <a:cs typeface="微软雅黑" panose="020B0503020204020204" charset="-122"/>
                <a:sym typeface="+mn-ea"/>
              </a:rPr>
              <a:t>实验结束后</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管增重</a:t>
            </a:r>
            <a:r>
              <a:rPr lang="en-US">
                <a:latin typeface="微软雅黑" panose="020B0503020204020204" charset="-122"/>
                <a:ea typeface="微软雅黑" panose="020B0503020204020204" charset="-122"/>
                <a:cs typeface="微软雅黑" panose="020B0503020204020204" charset="-122"/>
                <a:sym typeface="+mn-ea"/>
              </a:rPr>
              <a:t>0.010 8 g,d</a:t>
            </a:r>
            <a:r>
              <a:rPr lang="zh-CN">
                <a:latin typeface="微软雅黑" panose="020B0503020204020204" charset="-122"/>
                <a:ea typeface="微软雅黑" panose="020B0503020204020204" charset="-122"/>
                <a:cs typeface="微软雅黑" panose="020B0503020204020204" charset="-122"/>
                <a:sym typeface="+mn-ea"/>
              </a:rPr>
              <a:t>管增重</a:t>
            </a:r>
            <a:r>
              <a:rPr lang="en-US">
                <a:latin typeface="微软雅黑" panose="020B0503020204020204" charset="-122"/>
                <a:ea typeface="微软雅黑" panose="020B0503020204020204" charset="-122"/>
                <a:cs typeface="微软雅黑" panose="020B0503020204020204" charset="-122"/>
                <a:sym typeface="+mn-ea"/>
              </a:rPr>
              <a:t>0.035 2 g</a:t>
            </a:r>
            <a:r>
              <a:rPr lang="zh-CN">
                <a:latin typeface="微软雅黑" panose="020B0503020204020204" charset="-122"/>
                <a:ea typeface="微软雅黑" panose="020B0503020204020204" charset="-122"/>
                <a:cs typeface="微软雅黑" panose="020B0503020204020204" charset="-122"/>
                <a:sym typeface="+mn-ea"/>
              </a:rPr>
              <a:t>。质谱测得该有机物的相对分子量为</a:t>
            </a:r>
            <a:r>
              <a:rPr lang="en-US">
                <a:latin typeface="微软雅黑" panose="020B0503020204020204" charset="-122"/>
                <a:ea typeface="微软雅黑" panose="020B0503020204020204" charset="-122"/>
                <a:cs typeface="微软雅黑" panose="020B0503020204020204" charset="-122"/>
                <a:sym typeface="+mn-ea"/>
              </a:rPr>
              <a:t>118,</a:t>
            </a:r>
            <a:r>
              <a:rPr lang="zh-CN">
                <a:latin typeface="微软雅黑" panose="020B0503020204020204" charset="-122"/>
                <a:ea typeface="微软雅黑" panose="020B0503020204020204" charset="-122"/>
                <a:cs typeface="微软雅黑" panose="020B0503020204020204" charset="-122"/>
                <a:sym typeface="+mn-ea"/>
              </a:rPr>
              <a:t>其分子式为</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203575" y="3498215"/>
            <a:ext cx="47307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A</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327" name="image315.jpeg"/>
          <p:cNvPicPr>
            <a:picLocks noChangeAspect="1"/>
          </p:cNvPicPr>
          <p:nvPr/>
        </p:nvPicPr>
        <p:blipFill>
          <a:blip r:embed="rId1"/>
          <a:stretch>
            <a:fillRect/>
          </a:stretch>
        </p:blipFill>
        <p:spPr>
          <a:xfrm>
            <a:off x="3513455" y="1978660"/>
            <a:ext cx="3833495" cy="1450340"/>
          </a:xfrm>
          <a:prstGeom prst="rect">
            <a:avLst/>
          </a:prstGeom>
        </p:spPr>
      </p:pic>
      <p:sp>
        <p:nvSpPr>
          <p:cNvPr id="230" name="文本框 229"/>
          <p:cNvSpPr txBox="1"/>
          <p:nvPr/>
        </p:nvSpPr>
        <p:spPr>
          <a:xfrm>
            <a:off x="3556000" y="2136775"/>
            <a:ext cx="5080000" cy="368300"/>
          </a:xfrm>
          <a:prstGeom prst="rect">
            <a:avLst/>
          </a:prstGeom>
          <a:noFill/>
          <a:ln w="9525">
            <a:noFill/>
          </a:ln>
        </p:spPr>
        <p:txBody>
          <a:bodyPr>
            <a:spAutoFit/>
          </a:bodyPr>
          <a:p>
            <a:pPr indent="0"/>
            <a:endParaRPr lang="en-US" altLang="en-US" b="0">
              <a:latin typeface="方正书宋_GBK" panose="03000509000000000000" charset="-122"/>
              <a:ea typeface="宋体" panose="02010600030101010101" pitchFamily="2" charset="-122"/>
              <a:cs typeface="Times New Roman" panose="02020603050405020304" charset="0"/>
            </a:endParaRPr>
          </a:p>
        </p:txBody>
      </p:sp>
      <p:sp>
        <p:nvSpPr>
          <p:cNvPr id="3" name="文本框 2"/>
          <p:cNvSpPr txBox="1"/>
          <p:nvPr/>
        </p:nvSpPr>
        <p:spPr>
          <a:xfrm>
            <a:off x="4388485" y="3498215"/>
            <a:ext cx="473075" cy="368300"/>
          </a:xfrm>
          <a:prstGeom prst="rect">
            <a:avLst/>
          </a:prstGeom>
          <a:noFill/>
          <a:ln w="9525">
            <a:noFill/>
          </a:ln>
        </p:spPr>
        <p:txBody>
          <a:bodyPr wrap="square">
            <a:spAutoFit/>
          </a:bodyPr>
          <a:p>
            <a:pPr indent="0"/>
            <a:r>
              <a:rPr lang="en-US" altLang="en-US" b="0">
                <a:solidFill>
                  <a:srgbClr val="FF0000"/>
                </a:solidFill>
                <a:latin typeface="微软雅黑" panose="020B0503020204020204" charset="-122"/>
                <a:ea typeface="微软雅黑" panose="020B0503020204020204" charset="-122"/>
                <a:cs typeface="Times New Roman" panose="02020603050405020304" charset="0"/>
              </a:rPr>
              <a:t>C</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4" name="文本框 3"/>
          <p:cNvSpPr txBox="1"/>
          <p:nvPr/>
        </p:nvSpPr>
        <p:spPr>
          <a:xfrm>
            <a:off x="9145905" y="3159125"/>
            <a:ext cx="2559050" cy="64516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调换后</a:t>
            </a:r>
            <a:r>
              <a:rPr lang="en-US" b="0">
                <a:solidFill>
                  <a:srgbClr val="FF0000"/>
                </a:solidFill>
                <a:latin typeface="微软雅黑" panose="020B0503020204020204" charset="-122"/>
                <a:ea typeface="微软雅黑" panose="020B0503020204020204" charset="-122"/>
                <a:cs typeface="微软雅黑" panose="020B0503020204020204" charset="-122"/>
              </a:rPr>
              <a:t>c</a:t>
            </a:r>
            <a:r>
              <a:rPr lang="zh-CN" b="0">
                <a:solidFill>
                  <a:srgbClr val="FF0000"/>
                </a:solidFill>
                <a:latin typeface="微软雅黑" panose="020B0503020204020204" charset="-122"/>
                <a:ea typeface="微软雅黑" panose="020B0503020204020204" charset="-122"/>
                <a:cs typeface="微软雅黑" panose="020B0503020204020204" charset="-122"/>
              </a:rPr>
              <a:t>将同时吸收</a:t>
            </a:r>
            <a:r>
              <a:rPr lang="en-US" b="0">
                <a:solidFill>
                  <a:srgbClr val="FF0000"/>
                </a:solidFill>
                <a:latin typeface="微软雅黑" panose="020B0503020204020204" charset="-122"/>
                <a:ea typeface="微软雅黑" panose="020B0503020204020204" charset="-122"/>
                <a:cs typeface="微软雅黑" panose="020B0503020204020204" charset="-122"/>
              </a:rPr>
              <a:t>CO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endParaRPr lang="en-US" b="0" baseline="-25000">
              <a:solidFill>
                <a:srgbClr val="FF0000"/>
              </a:solidFill>
              <a:latin typeface="微软雅黑" panose="020B0503020204020204" charset="-122"/>
              <a:ea typeface="微软雅黑" panose="020B0503020204020204" charset="-122"/>
              <a:cs typeface="微软雅黑" panose="020B0503020204020204" charset="-122"/>
            </a:endParaRPr>
          </a:p>
          <a:p>
            <a:pPr indent="0"/>
            <a:r>
              <a:rPr lang="zh-CN" b="0">
                <a:solidFill>
                  <a:srgbClr val="FF0000"/>
                </a:solidFill>
                <a:latin typeface="微软雅黑" panose="020B0503020204020204" charset="-122"/>
                <a:ea typeface="微软雅黑" panose="020B0503020204020204" charset="-122"/>
                <a:cs typeface="微软雅黑" panose="020B0503020204020204" charset="-122"/>
              </a:rPr>
              <a:t>和</a:t>
            </a:r>
            <a:r>
              <a:rPr lang="en-US" b="0">
                <a:solidFill>
                  <a:srgbClr val="FF0000"/>
                </a:solidFill>
                <a:latin typeface="微软雅黑" panose="020B0503020204020204" charset="-122"/>
                <a:ea typeface="微软雅黑" panose="020B0503020204020204" charset="-122"/>
                <a:cs typeface="微软雅黑" panose="020B0503020204020204" charset="-122"/>
              </a:rPr>
              <a:t>H</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b="0">
                <a:solidFill>
                  <a:srgbClr val="FF0000"/>
                </a:solidFill>
                <a:latin typeface="微软雅黑" panose="020B0503020204020204" charset="-122"/>
                <a:ea typeface="微软雅黑" panose="020B0503020204020204" charset="-122"/>
                <a:cs typeface="微软雅黑" panose="020B0503020204020204" charset="-122"/>
              </a:rPr>
              <a:t>O,</a:t>
            </a:r>
            <a:r>
              <a:rPr lang="zh-CN" b="0">
                <a:solidFill>
                  <a:srgbClr val="FF0000"/>
                </a:solidFill>
                <a:latin typeface="微软雅黑" panose="020B0503020204020204" charset="-122"/>
                <a:ea typeface="微软雅黑" panose="020B0503020204020204" charset="-122"/>
                <a:cs typeface="微软雅黑" panose="020B0503020204020204" charset="-122"/>
              </a:rPr>
              <a:t>无法分别计算</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853690" y="5120640"/>
            <a:ext cx="98171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C</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4</a:t>
            </a:r>
            <a:r>
              <a:rPr lang="en-US" b="0">
                <a:solidFill>
                  <a:srgbClr val="FF0000"/>
                </a:solidFill>
                <a:latin typeface="微软雅黑" panose="020B0503020204020204" charset="-122"/>
                <a:ea typeface="微软雅黑" panose="020B0503020204020204" charset="-122"/>
                <a:cs typeface="Times New Roman" panose="02020603050405020304" charset="0"/>
              </a:rPr>
              <a:t>H</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6</a:t>
            </a:r>
            <a:r>
              <a:rPr lang="en-US" b="0">
                <a:solidFill>
                  <a:srgbClr val="FF0000"/>
                </a:solidFill>
                <a:latin typeface="微软雅黑" panose="020B0503020204020204" charset="-122"/>
                <a:ea typeface="微软雅黑" panose="020B0503020204020204" charset="-122"/>
                <a:cs typeface="Times New Roman" panose="02020603050405020304" charset="0"/>
              </a:rPr>
              <a:t>O</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4</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30" grpId="0"/>
      <p:bldP spid="7" grpId="0"/>
      <p:bldP spid="3" grpId="0"/>
      <p:bldP spid="4" grpId="0"/>
      <p:bldP spid="6"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5" name="文本框 4"/>
          <p:cNvSpPr txBox="1"/>
          <p:nvPr/>
        </p:nvSpPr>
        <p:spPr>
          <a:xfrm>
            <a:off x="563880" y="902335"/>
            <a:ext cx="11092815" cy="42462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(1)c</a:t>
            </a:r>
            <a:r>
              <a:rPr lang="zh-CN" b="0">
                <a:latin typeface="微软雅黑" panose="020B0503020204020204" charset="-122"/>
                <a:ea typeface="微软雅黑" panose="020B0503020204020204" charset="-122"/>
                <a:cs typeface="微软雅黑" panose="020B0503020204020204" charset="-122"/>
              </a:rPr>
              <a:t>用于吸收水蒸气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而不吸收二氧化碳</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所装试剂应为</a:t>
            </a:r>
            <a:r>
              <a:rPr lang="en-US" b="0">
                <a:latin typeface="微软雅黑" panose="020B0503020204020204" charset="-122"/>
                <a:ea typeface="微软雅黑" panose="020B0503020204020204" charset="-122"/>
                <a:cs typeface="微软雅黑" panose="020B0503020204020204" charset="-122"/>
              </a:rPr>
              <a:t>CaCl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故选</a:t>
            </a:r>
            <a:r>
              <a:rPr lang="en-US" b="0">
                <a:latin typeface="微软雅黑" panose="020B0503020204020204" charset="-122"/>
                <a:ea typeface="微软雅黑" panose="020B0503020204020204" charset="-122"/>
                <a:cs typeface="微软雅黑" panose="020B0503020204020204" charset="-122"/>
              </a:rPr>
              <a:t>A;d</a:t>
            </a:r>
            <a:r>
              <a:rPr lang="zh-CN" b="0">
                <a:latin typeface="微软雅黑" panose="020B0503020204020204" charset="-122"/>
                <a:ea typeface="微软雅黑" panose="020B0503020204020204" charset="-122"/>
                <a:cs typeface="微软雅黑" panose="020B0503020204020204" charset="-122"/>
              </a:rPr>
              <a:t>用于吸收</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所装试剂为碱石灰</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故选</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碱石灰既能吸收水蒸气又能吸收</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中试剂调换</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则无法分别测定二氧化碳和水蒸气的质量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故不能调换。</a:t>
            </a:r>
            <a:r>
              <a:rPr lang="en-US" b="0">
                <a:latin typeface="微软雅黑" panose="020B0503020204020204" charset="-122"/>
                <a:ea typeface="微软雅黑" panose="020B0503020204020204" charset="-122"/>
                <a:cs typeface="微软雅黑" panose="020B0503020204020204" charset="-122"/>
              </a:rPr>
              <a:t>(2)H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的质量为</a:t>
            </a:r>
            <a:r>
              <a:rPr lang="en-US" b="0">
                <a:latin typeface="微软雅黑" panose="020B0503020204020204" charset="-122"/>
                <a:ea typeface="微软雅黑" panose="020B0503020204020204" charset="-122"/>
                <a:cs typeface="微软雅黑" panose="020B0503020204020204" charset="-122"/>
              </a:rPr>
              <a:t>0.010 8 g,</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元素的物质的量为</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×2=0.001 2 mol,CO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的质量为</a:t>
            </a:r>
            <a:r>
              <a:rPr lang="en-US">
                <a:latin typeface="微软雅黑" panose="020B0503020204020204" charset="-122"/>
                <a:ea typeface="微软雅黑" panose="020B0503020204020204" charset="-122"/>
                <a:cs typeface="微软雅黑" panose="020B0503020204020204" charset="-122"/>
                <a:sym typeface="+mn-ea"/>
              </a:rPr>
              <a:t>0.035 2 g,</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元素的物质的量为</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=0.000 8 mol,</a:t>
            </a:r>
            <a:r>
              <a:rPr lang="zh-CN">
                <a:latin typeface="微软雅黑" panose="020B0503020204020204" charset="-122"/>
                <a:ea typeface="微软雅黑" panose="020B0503020204020204" charset="-122"/>
                <a:cs typeface="微软雅黑" panose="020B0503020204020204" charset="-122"/>
                <a:sym typeface="+mn-ea"/>
              </a:rPr>
              <a:t>根据质量守恒</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有机物中</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元素的物质的量为</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 </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=0.000 8 mol,</a:t>
            </a:r>
            <a:r>
              <a:rPr lang="zh-CN">
                <a:latin typeface="微软雅黑" panose="020B0503020204020204" charset="-122"/>
                <a:ea typeface="微软雅黑" panose="020B0503020204020204" charset="-122"/>
                <a:cs typeface="微软雅黑" panose="020B0503020204020204" charset="-122"/>
                <a:sym typeface="+mn-ea"/>
              </a:rPr>
              <a:t>该有机物分子中</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原子个数之比为</a:t>
            </a:r>
            <a:r>
              <a:rPr lang="en-US">
                <a:latin typeface="微软雅黑" panose="020B0503020204020204" charset="-122"/>
                <a:ea typeface="微软雅黑" panose="020B0503020204020204" charset="-122"/>
                <a:cs typeface="微软雅黑" panose="020B0503020204020204" charset="-122"/>
                <a:sym typeface="+mn-ea"/>
              </a:rPr>
              <a:t>0.000 8 mol∶0.001 2 mol∶0.000 8 mol=2∶3∶2,</a:t>
            </a:r>
            <a:r>
              <a:rPr lang="zh-CN">
                <a:latin typeface="微软雅黑" panose="020B0503020204020204" charset="-122"/>
                <a:ea typeface="微软雅黑" panose="020B0503020204020204" charset="-122"/>
                <a:cs typeface="微软雅黑" panose="020B0503020204020204" charset="-122"/>
                <a:sym typeface="+mn-ea"/>
              </a:rPr>
              <a:t>由该有机物相对分子量为</a:t>
            </a:r>
            <a:r>
              <a:rPr lang="en-US">
                <a:latin typeface="微软雅黑" panose="020B0503020204020204" charset="-122"/>
                <a:ea typeface="微软雅黑" panose="020B0503020204020204" charset="-122"/>
                <a:cs typeface="微软雅黑" panose="020B0503020204020204" charset="-122"/>
                <a:sym typeface="+mn-ea"/>
              </a:rPr>
              <a:t>118,</a:t>
            </a:r>
            <a:r>
              <a:rPr lang="zh-CN">
                <a:latin typeface="微软雅黑" panose="020B0503020204020204" charset="-122"/>
                <a:ea typeface="微软雅黑" panose="020B0503020204020204" charset="-122"/>
                <a:cs typeface="微软雅黑" panose="020B0503020204020204" charset="-122"/>
                <a:sym typeface="+mn-ea"/>
              </a:rPr>
              <a:t>可知其分子式为</a:t>
            </a:r>
            <a:r>
              <a:rPr lang="en-US">
                <a:latin typeface="微软雅黑" panose="020B0503020204020204" charset="-122"/>
                <a:ea typeface="微软雅黑" panose="020B0503020204020204" charset="-122"/>
                <a:cs typeface="微软雅黑" panose="020B0503020204020204" charset="-122"/>
                <a:sym typeface="+mn-ea"/>
              </a:rPr>
              <a:t>C</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5676265" y="2263775"/>
            <a:ext cx="664845" cy="391795"/>
          </a:xfrm>
          <a:prstGeom prst="rect">
            <a:avLst/>
          </a:prstGeom>
          <a:noFill/>
          <a:ln w="9525">
            <a:noFill/>
          </a:ln>
        </p:spPr>
      </p:pic>
      <p:pic>
        <p:nvPicPr>
          <p:cNvPr id="9" name="图片 8"/>
          <p:cNvPicPr/>
          <p:nvPr/>
        </p:nvPicPr>
        <p:blipFill>
          <a:blip r:embed="rId2"/>
          <a:stretch>
            <a:fillRect/>
          </a:stretch>
        </p:blipFill>
        <p:spPr>
          <a:xfrm>
            <a:off x="2097405" y="2655570"/>
            <a:ext cx="664845" cy="408305"/>
          </a:xfrm>
          <a:prstGeom prst="rect">
            <a:avLst/>
          </a:prstGeom>
          <a:noFill/>
          <a:ln w="9525">
            <a:noFill/>
          </a:ln>
        </p:spPr>
      </p:pic>
      <p:pic>
        <p:nvPicPr>
          <p:cNvPr id="10" name="图片 9"/>
          <p:cNvPicPr/>
          <p:nvPr/>
        </p:nvPicPr>
        <p:blipFill>
          <a:blip r:embed="rId3"/>
          <a:stretch>
            <a:fillRect/>
          </a:stretch>
        </p:blipFill>
        <p:spPr>
          <a:xfrm>
            <a:off x="725170" y="3063875"/>
            <a:ext cx="3576955" cy="450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372110" y="832485"/>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考法2　关系式法</a:t>
            </a:r>
            <a:endParaRPr sz="2400" b="1">
              <a:latin typeface="微软雅黑" panose="020B0503020204020204" charset="-122"/>
              <a:ea typeface="微软雅黑" panose="020B0503020204020204" charset="-122"/>
              <a:cs typeface="微软雅黑" panose="020B0503020204020204" charset="-122"/>
            </a:endParaRPr>
          </a:p>
        </p:txBody>
      </p:sp>
      <p:sp>
        <p:nvSpPr>
          <p:cNvPr id="217" name="文本框 216"/>
          <p:cNvSpPr txBox="1"/>
          <p:nvPr/>
        </p:nvSpPr>
        <p:spPr>
          <a:xfrm>
            <a:off x="487680" y="1245870"/>
            <a:ext cx="10954385" cy="4741545"/>
          </a:xfrm>
          <a:prstGeom prst="rect">
            <a:avLst/>
          </a:prstGeom>
          <a:noFill/>
          <a:ln w="9525">
            <a:noFill/>
          </a:ln>
        </p:spPr>
        <p:txBody>
          <a:bodyPr wrap="square">
            <a:spAutoFit/>
          </a:bodyPr>
          <a:p>
            <a:pPr indent="0">
              <a:lnSpc>
                <a:spcPct val="120000"/>
              </a:lnSpc>
              <a:spcBef>
                <a:spcPts val="0"/>
              </a:spcBef>
              <a:spcAft>
                <a:spcPts val="0"/>
              </a:spcAft>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含义</a:t>
            </a:r>
            <a:endParaRPr b="1">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关系式法是利用已知量与未知量之间关系进行解题的一种方法,一般适用于多步进行的连续反应,若前一个反应的产物是后一个反应的反应物,可以根据中间物质的传递关系,找出原料和最终产物的相应关系式。</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关系式建立的类型</a:t>
            </a:r>
            <a:endParaRPr b="1">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(1)有关化学方程式的计量数关系式:在化学反应中,任何一种元素的总质量是守恒的,即最初反应物中该元素的质量等于最终产物中该元素的质量。</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(2)原子守恒关系式:根据各步反应的化学方程式,找出最初反应物与最终生成物的物质的量的关系式。</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(3)得失电子守恒关系式:根据氧化剂和还原剂得失电子守恒建立关系式。</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一般解题步骤</a:t>
            </a:r>
            <a:endParaRPr b="1">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(1)第一步:准确写出各步反应的化学方程式;</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第二步:找出“中介”的物质,并确定最初反应物、中介物质、最终生成物之间量的关系;</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第三步:确定最初反应物和最终生成物之间量的关系;</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第四步:根据已知条件及关系式列出比例式计算求解。</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(2)利用得失电子守恒或原子守恒直接确定关系式,然后列比例式进行求算。</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4" name="文本框 223"/>
          <p:cNvSpPr txBox="1"/>
          <p:nvPr/>
        </p:nvSpPr>
        <p:spPr>
          <a:xfrm>
            <a:off x="487680" y="942975"/>
            <a:ext cx="11153775" cy="50673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2</a:t>
            </a:r>
            <a:endParaRPr b="0">
              <a:latin typeface="微软雅黑" panose="020B0503020204020204" charset="-122"/>
              <a:ea typeface="微软雅黑" panose="020B0503020204020204" charset="-122"/>
              <a:cs typeface="微软雅黑" panose="020B0503020204020204" charset="-122"/>
            </a:endParaRPr>
          </a:p>
        </p:txBody>
      </p:sp>
      <p:sp>
        <p:nvSpPr>
          <p:cNvPr id="233" name="文本框 232"/>
          <p:cNvSpPr txBox="1"/>
          <p:nvPr/>
        </p:nvSpPr>
        <p:spPr>
          <a:xfrm>
            <a:off x="487680" y="1323340"/>
            <a:ext cx="11280140" cy="4661535"/>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山东</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9,2</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一定条件下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乙酸酐</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醇解反应</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O+ROH       </a:t>
            </a:r>
            <a:r>
              <a:rPr lang="en-US">
                <a:latin typeface="微软雅黑" panose="020B0503020204020204" charset="-122"/>
                <a:ea typeface="微软雅黑" panose="020B0503020204020204" charset="-122"/>
                <a:cs typeface="微软雅黑" panose="020B0503020204020204" charset="-122"/>
                <a:sym typeface="+mn-ea"/>
              </a:rPr>
              <a:t>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COOR+CH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COOH]</a:t>
            </a:r>
            <a:r>
              <a:rPr lang="zh-CN">
                <a:latin typeface="微软雅黑" panose="020B0503020204020204" charset="-122"/>
                <a:ea typeface="微软雅黑" panose="020B0503020204020204" charset="-122"/>
                <a:cs typeface="微软雅黑" panose="020B0503020204020204" charset="-122"/>
                <a:sym typeface="+mn-ea"/>
              </a:rPr>
              <a:t>可进行完全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利用此反应定量测定有机醇</a:t>
            </a:r>
            <a:r>
              <a:rPr lang="en-US">
                <a:latin typeface="微软雅黑" panose="020B0503020204020204" charset="-122"/>
                <a:ea typeface="微软雅黑" panose="020B0503020204020204" charset="-122"/>
                <a:cs typeface="微软雅黑" panose="020B0503020204020204" charset="-122"/>
                <a:sym typeface="+mn-ea"/>
              </a:rPr>
              <a:t>(ROH)</a:t>
            </a:r>
            <a:r>
              <a:rPr lang="zh-CN">
                <a:latin typeface="微软雅黑" panose="020B0503020204020204" charset="-122"/>
                <a:ea typeface="微软雅黑" panose="020B0503020204020204" charset="-122"/>
                <a:cs typeface="微软雅黑" panose="020B0503020204020204" charset="-122"/>
                <a:sym typeface="+mn-ea"/>
              </a:rPr>
              <a:t>中的羟基含量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实验过程中酯的水解可忽略。实验步骤如下</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配制一定浓度的乙酸酐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苯溶液。</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量取一定体积乙酸酐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苯溶液置于锥形瓶中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加入</a:t>
            </a:r>
            <a:r>
              <a:rPr lang="en-US" i="1">
                <a:latin typeface="微软雅黑" panose="020B0503020204020204" charset="-122"/>
                <a:ea typeface="微软雅黑" panose="020B0503020204020204" charset="-122"/>
                <a:cs typeface="微软雅黑" panose="020B0503020204020204" charset="-122"/>
                <a:sym typeface="+mn-ea"/>
              </a:rPr>
              <a:t>m</a:t>
            </a:r>
            <a:r>
              <a:rPr lang="en-US">
                <a:latin typeface="微软雅黑" panose="020B0503020204020204" charset="-122"/>
                <a:ea typeface="微软雅黑" panose="020B0503020204020204" charset="-122"/>
                <a:cs typeface="微软雅黑" panose="020B0503020204020204" charset="-122"/>
                <a:sym typeface="+mn-ea"/>
              </a:rPr>
              <a:t> g ROH</a:t>
            </a:r>
            <a:r>
              <a:rPr lang="zh-CN">
                <a:latin typeface="微软雅黑" panose="020B0503020204020204" charset="-122"/>
                <a:ea typeface="微软雅黑" panose="020B0503020204020204" charset="-122"/>
                <a:cs typeface="微软雅黑" panose="020B0503020204020204" charset="-122"/>
                <a:sym typeface="+mn-ea"/>
              </a:rPr>
              <a:t>样品</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充分反应后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加适量水使剩余乙酸酐完全水解</a:t>
            </a:r>
            <a:r>
              <a:rPr lang="en-US">
                <a:latin typeface="微软雅黑" panose="020B0503020204020204" charset="-122"/>
                <a:ea typeface="微软雅黑" panose="020B0503020204020204" charset="-122"/>
                <a:cs typeface="微软雅黑" panose="020B0503020204020204" charset="-122"/>
                <a:sym typeface="+mn-ea"/>
              </a:rPr>
              <a:t>:(CH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2CH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COOH</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加指示剂并用</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 NaOH-</a:t>
            </a:r>
            <a:r>
              <a:rPr lang="zh-CN">
                <a:latin typeface="微软雅黑" panose="020B0503020204020204" charset="-122"/>
                <a:ea typeface="微软雅黑" panose="020B0503020204020204" charset="-122"/>
                <a:cs typeface="微软雅黑" panose="020B0503020204020204" charset="-122"/>
                <a:sym typeface="+mn-ea"/>
              </a:rPr>
              <a:t>甲醇标准溶液滴定至终点</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消耗标准溶液</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 mL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④</a:t>
            </a:r>
            <a:r>
              <a:rPr lang="zh-CN">
                <a:latin typeface="微软雅黑" panose="020B0503020204020204" charset="-122"/>
                <a:ea typeface="微软雅黑" panose="020B0503020204020204" charset="-122"/>
                <a:cs typeface="微软雅黑" panose="020B0503020204020204" charset="-122"/>
                <a:sym typeface="+mn-ea"/>
              </a:rPr>
              <a:t>在相同条件下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量取相同体积的乙酸酐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苯溶液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只加适量水使乙酸酐完全水解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加指示剂并用</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 NaOH-</a:t>
            </a:r>
            <a:r>
              <a:rPr lang="zh-CN">
                <a:latin typeface="微软雅黑" panose="020B0503020204020204" charset="-122"/>
                <a:ea typeface="微软雅黑" panose="020B0503020204020204" charset="-122"/>
                <a:cs typeface="微软雅黑" panose="020B0503020204020204" charset="-122"/>
                <a:sym typeface="+mn-ea"/>
              </a:rPr>
              <a:t>甲醇标准溶液滴定至终点</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消耗标准溶液</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mL</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ROH</a:t>
            </a:r>
            <a:r>
              <a:rPr lang="zh-CN">
                <a:latin typeface="微软雅黑" panose="020B0503020204020204" charset="-122"/>
                <a:ea typeface="微软雅黑" panose="020B0503020204020204" charset="-122"/>
                <a:cs typeface="微软雅黑" panose="020B0503020204020204" charset="-122"/>
                <a:sym typeface="+mn-ea"/>
              </a:rPr>
              <a:t>样品中羟基含量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质量分数</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计算正确的是</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8445500" y="1449705"/>
            <a:ext cx="421640" cy="350520"/>
          </a:xfrm>
          <a:prstGeom prst="rect">
            <a:avLst/>
          </a:prstGeom>
          <a:noFill/>
          <a:ln w="9525">
            <a:noFill/>
          </a:ln>
        </p:spPr>
      </p:pic>
      <p:pic>
        <p:nvPicPr>
          <p:cNvPr id="9" name="图片 8"/>
          <p:cNvPicPr/>
          <p:nvPr/>
        </p:nvPicPr>
        <p:blipFill>
          <a:blip r:embed="rId1"/>
          <a:stretch>
            <a:fillRect/>
          </a:stretch>
        </p:blipFill>
        <p:spPr>
          <a:xfrm>
            <a:off x="2506980" y="3078480"/>
            <a:ext cx="421640" cy="350520"/>
          </a:xfrm>
          <a:prstGeom prst="rect">
            <a:avLst/>
          </a:prstGeom>
          <a:noFill/>
          <a:ln w="9525">
            <a:noFill/>
          </a:ln>
        </p:spPr>
      </p:pic>
      <p:sp>
        <p:nvSpPr>
          <p:cNvPr id="11" name="文本框 10"/>
          <p:cNvSpPr txBox="1"/>
          <p:nvPr/>
        </p:nvSpPr>
        <p:spPr>
          <a:xfrm>
            <a:off x="5319395" y="4797425"/>
            <a:ext cx="667385" cy="740410"/>
          </a:xfrm>
          <a:prstGeom prst="rect">
            <a:avLst/>
          </a:prstGeom>
          <a:noFill/>
        </p:spPr>
        <p:txBody>
          <a:bodyPr wrap="square" rtlCol="0">
            <a:noAutofit/>
          </a:bodyPr>
          <a:p>
            <a:r>
              <a:rPr lang="en-US" altLang="zh-CN">
                <a:solidFill>
                  <a:srgbClr val="FF0000"/>
                </a:solidFill>
                <a:latin typeface="微软雅黑" panose="020B0503020204020204" charset="-122"/>
                <a:ea typeface="微软雅黑" panose="020B0503020204020204" charset="-122"/>
              </a:rPr>
              <a:t>A</a:t>
            </a:r>
            <a:endParaRPr lang="en-US" altLang="zh-CN">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33" grpId="0"/>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pic>
        <p:nvPicPr>
          <p:cNvPr id="10" name="图片 9"/>
          <p:cNvPicPr>
            <a:picLocks noChangeAspect="1"/>
          </p:cNvPicPr>
          <p:nvPr>
            <p:custDataLst>
              <p:tags r:id="rId1"/>
            </p:custDataLst>
          </p:nvPr>
        </p:nvPicPr>
        <p:blipFill>
          <a:blip r:embed="rId2"/>
          <a:stretch>
            <a:fillRect/>
          </a:stretch>
        </p:blipFill>
        <p:spPr>
          <a:xfrm>
            <a:off x="902335" y="1140460"/>
            <a:ext cx="3117850" cy="267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5" name="文本框 234"/>
          <p:cNvSpPr txBox="1"/>
          <p:nvPr/>
        </p:nvSpPr>
        <p:spPr>
          <a:xfrm>
            <a:off x="655320" y="954405"/>
            <a:ext cx="10991215" cy="507746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【解析】根据材料信息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实际滴定过程为</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滴定溶液中的</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COOH,(CH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醇解与水解均会生成</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COOH</a:t>
            </a:r>
            <a:r>
              <a:rPr lang="zh-CN" b="0">
                <a:latin typeface="微软雅黑" panose="020B0503020204020204" charset="-122"/>
                <a:ea typeface="微软雅黑" panose="020B0503020204020204" charset="-122"/>
                <a:cs typeface="微软雅黑" panose="020B0503020204020204" charset="-122"/>
              </a:rPr>
              <a:t>。设</a:t>
            </a:r>
            <a:r>
              <a:rPr lang="en-US" b="0" i="1">
                <a:latin typeface="微软雅黑" panose="020B0503020204020204" charset="-122"/>
                <a:ea typeface="微软雅黑" panose="020B0503020204020204" charset="-122"/>
                <a:cs typeface="微软雅黑" panose="020B0503020204020204" charset="-122"/>
              </a:rPr>
              <a:t>m</a:t>
            </a:r>
            <a:r>
              <a:rPr lang="en-US" b="0">
                <a:latin typeface="微软雅黑" panose="020B0503020204020204" charset="-122"/>
                <a:ea typeface="微软雅黑" panose="020B0503020204020204" charset="-122"/>
                <a:cs typeface="微软雅黑" panose="020B0503020204020204" charset="-122"/>
              </a:rPr>
              <a:t> g</a:t>
            </a:r>
            <a:r>
              <a:rPr lang="zh-CN" b="0">
                <a:latin typeface="微软雅黑" panose="020B0503020204020204" charset="-122"/>
                <a:ea typeface="微软雅黑" panose="020B0503020204020204" charset="-122"/>
                <a:cs typeface="微软雅黑" panose="020B0503020204020204" charset="-122"/>
              </a:rPr>
              <a:t>样品中</a:t>
            </a:r>
            <a:r>
              <a:rPr lang="en-US" b="0">
                <a:latin typeface="微软雅黑" panose="020B0503020204020204" charset="-122"/>
                <a:ea typeface="微软雅黑" panose="020B0503020204020204" charset="-122"/>
                <a:cs typeface="微软雅黑" panose="020B0503020204020204" charset="-122"/>
              </a:rPr>
              <a:t>ROH</a:t>
            </a:r>
            <a:r>
              <a:rPr lang="zh-CN" b="0">
                <a:latin typeface="微软雅黑" panose="020B0503020204020204" charset="-122"/>
                <a:ea typeface="微软雅黑" panose="020B0503020204020204" charset="-122"/>
                <a:cs typeface="微软雅黑" panose="020B0503020204020204" charset="-122"/>
              </a:rPr>
              <a:t>的物质的量为</a:t>
            </a:r>
            <a:r>
              <a:rPr lang="en-US" b="0" i="1">
                <a:latin typeface="微软雅黑" panose="020B0503020204020204" charset="-122"/>
                <a:ea typeface="微软雅黑" panose="020B0503020204020204" charset="-122"/>
                <a:cs typeface="微软雅黑" panose="020B0503020204020204" charset="-122"/>
              </a:rPr>
              <a:t>a</a:t>
            </a:r>
            <a:r>
              <a:rPr lang="en-US" b="0">
                <a:latin typeface="微软雅黑" panose="020B0503020204020204" charset="-122"/>
                <a:ea typeface="微软雅黑" panose="020B0503020204020204" charset="-122"/>
                <a:cs typeface="微软雅黑" panose="020B0503020204020204" charset="-122"/>
              </a:rPr>
              <a:t> mol,</a:t>
            </a:r>
            <a:r>
              <a:rPr lang="zh-CN" b="0">
                <a:latin typeface="微软雅黑" panose="020B0503020204020204" charset="-122"/>
                <a:ea typeface="微软雅黑" panose="020B0503020204020204" charset="-122"/>
                <a:cs typeface="微软雅黑" panose="020B0503020204020204" charset="-122"/>
              </a:rPr>
              <a:t>实验中加入</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的物质的量为</a:t>
            </a:r>
            <a:r>
              <a:rPr lang="en-US" b="0" i="1">
                <a:latin typeface="微软雅黑" panose="020B0503020204020204" charset="-122"/>
                <a:ea typeface="微软雅黑" panose="020B0503020204020204" charset="-122"/>
                <a:cs typeface="微软雅黑" panose="020B0503020204020204" charset="-122"/>
              </a:rPr>
              <a:t>b</a:t>
            </a:r>
            <a:r>
              <a:rPr lang="en-US" b="0">
                <a:latin typeface="微软雅黑" panose="020B0503020204020204" charset="-122"/>
                <a:ea typeface="微软雅黑" panose="020B0503020204020204" charset="-122"/>
                <a:cs typeface="微软雅黑" panose="020B0503020204020204" charset="-122"/>
              </a:rPr>
              <a:t> mol,</a:t>
            </a:r>
            <a:r>
              <a:rPr lang="zh-CN" b="0">
                <a:latin typeface="微软雅黑" panose="020B0503020204020204" charset="-122"/>
                <a:ea typeface="微软雅黑" panose="020B0503020204020204" charset="-122"/>
                <a:cs typeface="微软雅黑" panose="020B0503020204020204" charset="-122"/>
              </a:rPr>
              <a:t>第一次滴定前</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反应过程如下</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第二次滴定前</a:t>
            </a:r>
            <a:r>
              <a:rPr lang="en-US">
                <a:latin typeface="微软雅黑" panose="020B0503020204020204" charset="-122"/>
                <a:ea typeface="微软雅黑" panose="020B0503020204020204" charset="-122"/>
                <a:cs typeface="微软雅黑" panose="020B0503020204020204" charset="-122"/>
                <a:sym typeface="+mn-ea"/>
              </a:rPr>
              <a:t>(CH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水解生成的</a:t>
            </a:r>
            <a:r>
              <a:rPr lang="en-US">
                <a:latin typeface="微软雅黑" panose="020B0503020204020204" charset="-122"/>
                <a:ea typeface="微软雅黑" panose="020B0503020204020204" charset="-122"/>
                <a:cs typeface="微软雅黑" panose="020B0503020204020204" charset="-122"/>
                <a:sym typeface="+mn-ea"/>
              </a:rPr>
              <a:t>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COOH</a:t>
            </a:r>
            <a:r>
              <a:rPr lang="zh-CN">
                <a:latin typeface="微软雅黑" panose="020B0503020204020204" charset="-122"/>
                <a:ea typeface="微软雅黑" panose="020B0503020204020204" charset="-122"/>
                <a:cs typeface="微软雅黑" panose="020B0503020204020204" charset="-122"/>
                <a:sym typeface="+mn-ea"/>
              </a:rPr>
              <a:t>的物质的量为</a:t>
            </a:r>
            <a:r>
              <a:rPr lang="en-US">
                <a:latin typeface="微软雅黑" panose="020B0503020204020204" charset="-122"/>
                <a:ea typeface="微软雅黑" panose="020B0503020204020204" charset="-122"/>
                <a:cs typeface="微软雅黑" panose="020B0503020204020204" charset="-122"/>
                <a:sym typeface="+mn-ea"/>
              </a:rPr>
              <a:t>2</a:t>
            </a:r>
            <a:r>
              <a:rPr lang="en-US" i="1">
                <a:latin typeface="微软雅黑" panose="020B0503020204020204" charset="-122"/>
                <a:ea typeface="微软雅黑" panose="020B0503020204020204" charset="-122"/>
                <a:cs typeface="微软雅黑" panose="020B0503020204020204" charset="-122"/>
                <a:sym typeface="+mn-ea"/>
              </a:rPr>
              <a:t>b</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mol;</a:t>
            </a:r>
            <a:r>
              <a:rPr lang="zh-CN">
                <a:latin typeface="微软雅黑" panose="020B0503020204020204" charset="-122"/>
                <a:ea typeface="微软雅黑" panose="020B0503020204020204" charset="-122"/>
                <a:cs typeface="微软雅黑" panose="020B0503020204020204" charset="-122"/>
                <a:sym typeface="+mn-ea"/>
              </a:rPr>
              <a:t>根据关系式</a:t>
            </a:r>
            <a:r>
              <a:rPr lang="en-US">
                <a:latin typeface="微软雅黑" panose="020B0503020204020204" charset="-122"/>
                <a:ea typeface="微软雅黑" panose="020B0503020204020204" charset="-122"/>
                <a:cs typeface="微软雅黑" panose="020B0503020204020204" charset="-122"/>
                <a:sym typeface="+mn-ea"/>
              </a:rPr>
              <a:t>:NaOH~CH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COOH,</a:t>
            </a:r>
            <a:r>
              <a:rPr lang="zh-CN">
                <a:latin typeface="微软雅黑" panose="020B0503020204020204" charset="-122"/>
                <a:ea typeface="微软雅黑" panose="020B0503020204020204" charset="-122"/>
                <a:cs typeface="微软雅黑" panose="020B0503020204020204" charset="-122"/>
                <a:sym typeface="+mn-ea"/>
              </a:rPr>
              <a:t>针对两次滴定可列式如下</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解得</a:t>
            </a:r>
            <a:r>
              <a:rPr lang="en-US" i="1">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)×10</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a:t>
            </a:r>
            <a:r>
              <a:rPr lang="en-US" i="1">
                <a:latin typeface="微软雅黑" panose="020B0503020204020204" charset="-122"/>
                <a:ea typeface="微软雅黑" panose="020B0503020204020204" charset="-122"/>
                <a:cs typeface="微软雅黑" panose="020B0503020204020204" charset="-122"/>
                <a:sym typeface="+mn-ea"/>
              </a:rPr>
              <a:t>m</a:t>
            </a:r>
            <a:r>
              <a:rPr lang="en-US">
                <a:latin typeface="微软雅黑" panose="020B0503020204020204" charset="-122"/>
                <a:ea typeface="微软雅黑" panose="020B0503020204020204" charset="-122"/>
                <a:cs typeface="微软雅黑" panose="020B0503020204020204" charset="-122"/>
                <a:sym typeface="+mn-ea"/>
              </a:rPr>
              <a:t> g</a:t>
            </a:r>
            <a:r>
              <a:rPr lang="zh-CN">
                <a:latin typeface="微软雅黑" panose="020B0503020204020204" charset="-122"/>
                <a:ea typeface="微软雅黑" panose="020B0503020204020204" charset="-122"/>
                <a:cs typeface="微软雅黑" panose="020B0503020204020204" charset="-122"/>
                <a:sym typeface="+mn-ea"/>
              </a:rPr>
              <a:t>样品中</a:t>
            </a:r>
            <a:r>
              <a:rPr lang="en-US">
                <a:latin typeface="微软雅黑" panose="020B0503020204020204" charset="-122"/>
                <a:ea typeface="微软雅黑" panose="020B0503020204020204" charset="-122"/>
                <a:cs typeface="微软雅黑" panose="020B0503020204020204" charset="-122"/>
                <a:sym typeface="+mn-ea"/>
              </a:rPr>
              <a:t>—OH</a:t>
            </a:r>
            <a:r>
              <a:rPr lang="zh-CN">
                <a:latin typeface="微软雅黑" panose="020B0503020204020204" charset="-122"/>
                <a:ea typeface="微软雅黑" panose="020B0503020204020204" charset="-122"/>
                <a:cs typeface="微软雅黑" panose="020B0503020204020204" charset="-122"/>
                <a:sym typeface="+mn-ea"/>
              </a:rPr>
              <a:t>的质量为</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)×10</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 mol×17 g·mol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=17</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)×10</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 g,</a:t>
            </a:r>
            <a:r>
              <a:rPr lang="en-US" i="1">
                <a:latin typeface="微软雅黑" panose="020B0503020204020204" charset="-122"/>
                <a:ea typeface="微软雅黑" panose="020B0503020204020204" charset="-122"/>
                <a:cs typeface="微软雅黑" panose="020B0503020204020204" charset="-122"/>
                <a:sym typeface="+mn-ea"/>
              </a:rPr>
              <a:t>m</a:t>
            </a:r>
            <a:r>
              <a:rPr lang="en-US">
                <a:latin typeface="微软雅黑" panose="020B0503020204020204" charset="-122"/>
                <a:ea typeface="微软雅黑" panose="020B0503020204020204" charset="-122"/>
                <a:cs typeface="微软雅黑" panose="020B0503020204020204" charset="-122"/>
                <a:sym typeface="+mn-ea"/>
              </a:rPr>
              <a:t> g</a:t>
            </a:r>
            <a:r>
              <a:rPr lang="zh-CN">
                <a:latin typeface="微软雅黑" panose="020B0503020204020204" charset="-122"/>
                <a:ea typeface="微软雅黑" panose="020B0503020204020204" charset="-122"/>
                <a:cs typeface="微软雅黑" panose="020B0503020204020204" charset="-122"/>
                <a:sym typeface="+mn-ea"/>
              </a:rPr>
              <a:t>样品中羟基含量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质量分数</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为</a:t>
            </a:r>
            <a:r>
              <a:rPr lang="en-US" altLang="zh-CN">
                <a:latin typeface="微软雅黑" panose="020B0503020204020204" charset="-122"/>
                <a:ea typeface="微软雅黑" panose="020B0503020204020204" charset="-122"/>
                <a:cs typeface="微软雅黑" panose="020B0503020204020204" charset="-122"/>
                <a:sym typeface="+mn-ea"/>
              </a:rPr>
              <a:t>                                                                     ,故A正确。</a:t>
            </a:r>
            <a:endParaRPr lang="en-US" alt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3636645" y="1911985"/>
            <a:ext cx="4699000" cy="139065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2948305" y="3940175"/>
            <a:ext cx="3295650" cy="685800"/>
          </a:xfrm>
          <a:prstGeom prst="rect">
            <a:avLst/>
          </a:prstGeom>
        </p:spPr>
      </p:pic>
      <p:pic>
        <p:nvPicPr>
          <p:cNvPr id="7" name="图片 6"/>
          <p:cNvPicPr>
            <a:picLocks noChangeAspect="1"/>
          </p:cNvPicPr>
          <p:nvPr>
            <p:custDataLst>
              <p:tags r:id="rId5"/>
            </p:custDataLst>
          </p:nvPr>
        </p:nvPicPr>
        <p:blipFill>
          <a:blip r:embed="rId6"/>
          <a:stretch>
            <a:fillRect/>
          </a:stretch>
        </p:blipFill>
        <p:spPr>
          <a:xfrm>
            <a:off x="3896995" y="5124450"/>
            <a:ext cx="4508500" cy="615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569595" y="982345"/>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考法3　其他常见化学计算方法</a:t>
            </a:r>
            <a:endParaRPr sz="2400" b="1">
              <a:latin typeface="微软雅黑" panose="020B0503020204020204" charset="-122"/>
              <a:ea typeface="微软雅黑" panose="020B0503020204020204" charset="-122"/>
              <a:cs typeface="微软雅黑" panose="020B0503020204020204" charset="-122"/>
            </a:endParaRPr>
          </a:p>
        </p:txBody>
      </p:sp>
      <p:sp>
        <p:nvSpPr>
          <p:cNvPr id="235" name="文本框 234"/>
          <p:cNvSpPr txBox="1"/>
          <p:nvPr/>
        </p:nvSpPr>
        <p:spPr>
          <a:xfrm>
            <a:off x="687705" y="1487170"/>
            <a:ext cx="10969625" cy="341503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十字交叉法</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使用范围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凡可按</a:t>
            </a:r>
            <a:r>
              <a:rPr lang="en-US" b="0" i="1">
                <a:latin typeface="微软雅黑" panose="020B0503020204020204" charset="-122"/>
                <a:ea typeface="微软雅黑" panose="020B0503020204020204" charset="-122"/>
                <a:cs typeface="微软雅黑" panose="020B0503020204020204" charset="-122"/>
              </a:rPr>
              <a:t>M</a:t>
            </a:r>
            <a:r>
              <a:rPr lang="en-US" b="0" baseline="-25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M</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n</a:t>
            </a:r>
            <a:r>
              <a:rPr lang="zh-CN">
                <a:latin typeface="微软雅黑" panose="020B0503020204020204" charset="-122"/>
                <a:ea typeface="微软雅黑" panose="020B0503020204020204" charset="-122"/>
                <a:cs typeface="微软雅黑" panose="020B0503020204020204" charset="-122"/>
                <a:sym typeface="+mn-ea"/>
              </a:rPr>
              <a:t>计算的问题</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均可按十字交叉法计算。式中</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表示某混合物相关量的平均值</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M</a:t>
            </a:r>
            <a:r>
              <a:rPr lang="en-US" baseline="-25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M</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则表示两组分相关量对应的值。十字交叉法常用于</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有关质量分数的计算</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有关平均相对分子质量的计算</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有关平均相对原子质量的计算</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有关平均分子式的计算</a:t>
            </a:r>
            <a:r>
              <a:rPr lang="en-US">
                <a:latin typeface="微软雅黑" panose="020B0503020204020204" charset="-122"/>
                <a:ea typeface="微软雅黑" panose="020B0503020204020204" charset="-122"/>
                <a:cs typeface="微软雅黑" panose="020B0503020204020204" charset="-122"/>
                <a:sym typeface="+mn-ea"/>
              </a:rPr>
              <a:t>;⑤</a:t>
            </a:r>
            <a:r>
              <a:rPr lang="zh-CN">
                <a:latin typeface="微软雅黑" panose="020B0503020204020204" charset="-122"/>
                <a:ea typeface="微软雅黑" panose="020B0503020204020204" charset="-122"/>
                <a:cs typeface="微软雅黑" panose="020B0503020204020204" charset="-122"/>
                <a:sym typeface="+mn-ea"/>
              </a:rPr>
              <a:t>有关反应热的计算</a:t>
            </a:r>
            <a:r>
              <a:rPr lang="en-US">
                <a:latin typeface="微软雅黑" panose="020B0503020204020204" charset="-122"/>
                <a:ea typeface="微软雅黑" panose="020B0503020204020204" charset="-122"/>
                <a:cs typeface="微软雅黑" panose="020B0503020204020204" charset="-122"/>
                <a:sym typeface="+mn-ea"/>
              </a:rPr>
              <a:t>;⑥</a:t>
            </a:r>
            <a:r>
              <a:rPr lang="zh-CN">
                <a:latin typeface="微软雅黑" panose="020B0503020204020204" charset="-122"/>
                <a:ea typeface="微软雅黑" panose="020B0503020204020204" charset="-122"/>
                <a:cs typeface="微软雅黑" panose="020B0503020204020204" charset="-122"/>
                <a:sym typeface="+mn-ea"/>
              </a:rPr>
              <a:t>有关混合物反应的计算。</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方法</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其计算形式为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设</a:t>
            </a:r>
            <a:r>
              <a:rPr lang="en-US" i="1">
                <a:latin typeface="微软雅黑" panose="020B0503020204020204" charset="-122"/>
                <a:ea typeface="微软雅黑" panose="020B0503020204020204" charset="-122"/>
                <a:cs typeface="微软雅黑" panose="020B0503020204020204" charset="-122"/>
                <a:sym typeface="+mn-ea"/>
              </a:rPr>
              <a:t>M</a:t>
            </a:r>
            <a:r>
              <a:rPr lang="en-US" baseline="-25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&gt;</a:t>
            </a:r>
            <a:r>
              <a:rPr lang="en-US" i="1">
                <a:latin typeface="微软雅黑" panose="020B0503020204020204" charset="-122"/>
                <a:ea typeface="微软雅黑" panose="020B0503020204020204" charset="-122"/>
                <a:cs typeface="微软雅黑" panose="020B0503020204020204" charset="-122"/>
                <a:sym typeface="+mn-ea"/>
              </a:rPr>
              <a:t>M</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custDataLst>
              <p:tags r:id="rId1"/>
            </p:custDataLst>
          </p:nvPr>
        </p:nvPicPr>
        <p:blipFill>
          <a:blip r:embed="rId2"/>
          <a:stretch>
            <a:fillRect/>
          </a:stretch>
        </p:blipFill>
        <p:spPr>
          <a:xfrm>
            <a:off x="4257040" y="1961515"/>
            <a:ext cx="261620" cy="447675"/>
          </a:xfrm>
          <a:prstGeom prst="rect">
            <a:avLst/>
          </a:prstGeom>
        </p:spPr>
      </p:pic>
      <p:pic>
        <p:nvPicPr>
          <p:cNvPr id="7" name="图片 6"/>
          <p:cNvPicPr>
            <a:picLocks noChangeAspect="1"/>
          </p:cNvPicPr>
          <p:nvPr>
            <p:custDataLst>
              <p:tags r:id="rId3"/>
            </p:custDataLst>
          </p:nvPr>
        </p:nvPicPr>
        <p:blipFill>
          <a:blip r:embed="rId2"/>
          <a:stretch>
            <a:fillRect/>
          </a:stretch>
        </p:blipFill>
        <p:spPr>
          <a:xfrm>
            <a:off x="9027795" y="1961515"/>
            <a:ext cx="261620" cy="447675"/>
          </a:xfrm>
          <a:prstGeom prst="rect">
            <a:avLst/>
          </a:prstGeom>
        </p:spPr>
      </p:pic>
      <p:pic>
        <p:nvPicPr>
          <p:cNvPr id="339" name="image327.jpeg"/>
          <p:cNvPicPr>
            <a:picLocks noChangeAspect="1"/>
          </p:cNvPicPr>
          <p:nvPr>
            <p:custDataLst>
              <p:tags r:id="rId4"/>
            </p:custDataLst>
          </p:nvPr>
        </p:nvPicPr>
        <p:blipFill>
          <a:blip r:embed="rId5"/>
          <a:stretch>
            <a:fillRect/>
          </a:stretch>
        </p:blipFill>
        <p:spPr>
          <a:xfrm>
            <a:off x="3926205" y="4117340"/>
            <a:ext cx="2953385" cy="2025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4" name="文本框 223"/>
          <p:cNvSpPr txBox="1"/>
          <p:nvPr/>
        </p:nvSpPr>
        <p:spPr>
          <a:xfrm>
            <a:off x="487680" y="942975"/>
            <a:ext cx="11153775" cy="50673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3</a:t>
            </a:r>
            <a:endParaRPr lang="en-US" altLang="zh-CN"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37" name="文本框 236"/>
          <p:cNvSpPr txBox="1"/>
          <p:nvPr/>
        </p:nvSpPr>
        <p:spPr>
          <a:xfrm>
            <a:off x="619760" y="1505585"/>
            <a:ext cx="1088898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由</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zh-CN" b="0">
                <a:latin typeface="微软雅黑" panose="020B0503020204020204" charset="-122"/>
                <a:ea typeface="微软雅黑" panose="020B0503020204020204" charset="-122"/>
                <a:cs typeface="微软雅黑" panose="020B0503020204020204" charset="-122"/>
              </a:rPr>
              <a:t>组成的混合气体在同温同压下与氮气的密度相同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则该混合气体中</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CO</a:t>
            </a:r>
            <a:r>
              <a:rPr lang="zh-CN" b="0">
                <a:latin typeface="微软雅黑" panose="020B0503020204020204" charset="-122"/>
                <a:ea typeface="微软雅黑" panose="020B0503020204020204" charset="-122"/>
                <a:cs typeface="微软雅黑" panose="020B0503020204020204" charset="-122"/>
              </a:rPr>
              <a:t>的体积比为</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A.29∶8∶13</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B.22∶1∶14C.8∶13∶29	         D.26∶16∶57</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1"/>
            </p:custDataLst>
          </p:nvPr>
        </p:nvSpPr>
        <p:spPr>
          <a:xfrm>
            <a:off x="1795780" y="2011680"/>
            <a:ext cx="667385" cy="740410"/>
          </a:xfrm>
          <a:prstGeom prst="rect">
            <a:avLst/>
          </a:prstGeom>
          <a:noFill/>
        </p:spPr>
        <p:txBody>
          <a:bodyPr wrap="square" rtlCol="0">
            <a:noAutofit/>
          </a:bodyPr>
          <a:p>
            <a:r>
              <a:rPr lang="en-US" altLang="zh-CN">
                <a:solidFill>
                  <a:srgbClr val="FF0000"/>
                </a:solidFill>
                <a:latin typeface="微软雅黑" panose="020B0503020204020204" charset="-122"/>
                <a:ea typeface="微软雅黑" panose="020B0503020204020204" charset="-122"/>
              </a:rPr>
              <a:t>D</a:t>
            </a:r>
            <a:endParaRPr lang="en-US" altLang="zh-CN">
              <a:solidFill>
                <a:srgbClr val="FF0000"/>
              </a:solidFill>
              <a:latin typeface="微软雅黑" panose="020B0503020204020204" charset="-122"/>
              <a:ea typeface="微软雅黑" panose="020B0503020204020204" charset="-122"/>
            </a:endParaRPr>
          </a:p>
        </p:txBody>
      </p:sp>
      <p:sp>
        <p:nvSpPr>
          <p:cNvPr id="4" name="文本框 3"/>
          <p:cNvSpPr txBox="1"/>
          <p:nvPr/>
        </p:nvSpPr>
        <p:spPr>
          <a:xfrm>
            <a:off x="619760" y="3136900"/>
            <a:ext cx="10888980" cy="216852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【解析】同温同压下</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氮气的相对分子质量为</a:t>
            </a:r>
            <a:r>
              <a:rPr lang="en-US">
                <a:latin typeface="微软雅黑" panose="020B0503020204020204" charset="-122"/>
                <a:ea typeface="微软雅黑" panose="020B0503020204020204" charset="-122"/>
                <a:cs typeface="微软雅黑" panose="020B0503020204020204" charset="-122"/>
                <a:sym typeface="+mn-ea"/>
              </a:rPr>
              <a:t>28,</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混合气体的平均相对分子质量为</a:t>
            </a:r>
            <a:r>
              <a:rPr lang="en-US">
                <a:latin typeface="微软雅黑" panose="020B0503020204020204" charset="-122"/>
                <a:ea typeface="微软雅黑" panose="020B0503020204020204" charset="-122"/>
                <a:cs typeface="微软雅黑" panose="020B0503020204020204" charset="-122"/>
                <a:sym typeface="+mn-ea"/>
              </a:rPr>
              <a:t>28,</a:t>
            </a:r>
            <a:r>
              <a:rPr lang="zh-CN">
                <a:latin typeface="微软雅黑" panose="020B0503020204020204" charset="-122"/>
                <a:ea typeface="微软雅黑" panose="020B0503020204020204" charset="-122"/>
                <a:cs typeface="微软雅黑" panose="020B0503020204020204" charset="-122"/>
                <a:sym typeface="+mn-ea"/>
              </a:rPr>
              <a:t>因</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的相对分子质量为</a:t>
            </a:r>
            <a:r>
              <a:rPr lang="en-US">
                <a:latin typeface="微软雅黑" panose="020B0503020204020204" charset="-122"/>
                <a:ea typeface="微软雅黑" panose="020B0503020204020204" charset="-122"/>
                <a:cs typeface="微软雅黑" panose="020B0503020204020204" charset="-122"/>
                <a:sym typeface="+mn-ea"/>
              </a:rPr>
              <a:t>28,</a:t>
            </a:r>
            <a:r>
              <a:rPr lang="zh-CN">
                <a:latin typeface="微软雅黑" panose="020B0503020204020204" charset="-122"/>
                <a:ea typeface="微软雅黑" panose="020B0503020204020204" charset="-122"/>
                <a:cs typeface="微软雅黑" panose="020B0503020204020204" charset="-122"/>
                <a:sym typeface="+mn-ea"/>
              </a:rPr>
              <a:t>故只要</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混合气体的平均相对分子质量为</a:t>
            </a:r>
            <a:r>
              <a:rPr lang="en-US">
                <a:latin typeface="微软雅黑" panose="020B0503020204020204" charset="-122"/>
                <a:ea typeface="微软雅黑" panose="020B0503020204020204" charset="-122"/>
                <a:cs typeface="微软雅黑" panose="020B0503020204020204" charset="-122"/>
                <a:sym typeface="+mn-ea"/>
              </a:rPr>
              <a:t>28</a:t>
            </a:r>
            <a:r>
              <a:rPr lang="zh-CN">
                <a:latin typeface="微软雅黑" panose="020B0503020204020204" charset="-122"/>
                <a:ea typeface="微软雅黑" panose="020B0503020204020204" charset="-122"/>
                <a:cs typeface="微软雅黑" panose="020B0503020204020204" charset="-122"/>
                <a:sym typeface="+mn-ea"/>
              </a:rPr>
              <a:t>即可。用十字交叉法计算</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求出</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的物质的量之比为</a:t>
            </a:r>
            <a:r>
              <a:rPr lang="en-US">
                <a:latin typeface="微软雅黑" panose="020B0503020204020204" charset="-122"/>
                <a:ea typeface="微软雅黑" panose="020B0503020204020204" charset="-122"/>
                <a:cs typeface="微软雅黑" panose="020B0503020204020204" charset="-122"/>
                <a:sym typeface="+mn-ea"/>
              </a:rPr>
              <a:t>13∶8,</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的物质的量之比为</a:t>
            </a:r>
            <a:r>
              <a:rPr lang="en-US">
                <a:latin typeface="微软雅黑" panose="020B0503020204020204" charset="-122"/>
                <a:ea typeface="微软雅黑" panose="020B0503020204020204" charset="-122"/>
                <a:cs typeface="微软雅黑" panose="020B0503020204020204" charset="-122"/>
                <a:sym typeface="+mn-ea"/>
              </a:rPr>
              <a:t>13∶8</a:t>
            </a:r>
            <a:r>
              <a:rPr lang="zh-CN">
                <a:latin typeface="微软雅黑" panose="020B0503020204020204" charset="-122"/>
                <a:ea typeface="微软雅黑" panose="020B0503020204020204" charset="-122"/>
                <a:cs typeface="微软雅黑" panose="020B0503020204020204" charset="-122"/>
                <a:sym typeface="+mn-ea"/>
              </a:rPr>
              <a:t>即可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的量无关</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同温同压下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气体的物质的量之比等于体积比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故选</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2"/>
          <a:stretch>
            <a:fillRect/>
          </a:stretch>
        </p:blipFill>
        <p:spPr>
          <a:xfrm>
            <a:off x="2875280" y="3136900"/>
            <a:ext cx="600075" cy="561340"/>
          </a:xfrm>
          <a:prstGeom prst="rect">
            <a:avLst/>
          </a:prstGeom>
        </p:spPr>
      </p:pic>
      <p:pic>
        <p:nvPicPr>
          <p:cNvPr id="341" name="image329.jpeg" descr="source:si_idm1017059376;FounderCES"/>
          <p:cNvPicPr>
            <a:picLocks noChangeAspect="1"/>
          </p:cNvPicPr>
          <p:nvPr/>
        </p:nvPicPr>
        <p:blipFill>
          <a:blip r:embed="rId3"/>
          <a:stretch>
            <a:fillRect/>
          </a:stretch>
        </p:blipFill>
        <p:spPr>
          <a:xfrm>
            <a:off x="4765040" y="4981575"/>
            <a:ext cx="1903730" cy="1064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3" grpId="0"/>
      <p:bldP spid="237"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076325"/>
            <a:ext cx="3508375" cy="368300"/>
          </a:xfrm>
          <a:prstGeom prst="rect">
            <a:avLst/>
          </a:prstGeom>
          <a:noFill/>
        </p:spPr>
        <p:txBody>
          <a:bodyPr wrap="square" rtlCol="0">
            <a:spAutoFit/>
          </a:bodyPr>
          <a:p>
            <a:r>
              <a:rPr lang="en-US" altLang="zh-CN" b="1">
                <a:latin typeface="微软雅黑" panose="020B0503020204020204" charset="-122"/>
                <a:ea typeface="微软雅黑" panose="020B0503020204020204" charset="-122"/>
                <a:cs typeface="微软雅黑" panose="020B0503020204020204" charset="-122"/>
              </a:rPr>
              <a:t>5.</a:t>
            </a:r>
            <a:r>
              <a:rPr lang="zh-CN" altLang="en-US" b="1">
                <a:latin typeface="微软雅黑" panose="020B0503020204020204" charset="-122"/>
                <a:ea typeface="微软雅黑" panose="020B0503020204020204" charset="-122"/>
                <a:cs typeface="微软雅黑" panose="020B0503020204020204" charset="-122"/>
              </a:rPr>
              <a:t>胶体的性质与应用</a:t>
            </a: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51" name="image39.jpeg"/>
          <p:cNvPicPr>
            <a:picLocks noChangeAspect="1"/>
          </p:cNvPicPr>
          <p:nvPr>
            <p:custDataLst>
              <p:tags r:id="rId1"/>
            </p:custDataLst>
          </p:nvPr>
        </p:nvPicPr>
        <p:blipFill>
          <a:blip r:embed="rId2"/>
          <a:stretch>
            <a:fillRect/>
          </a:stretch>
        </p:blipFill>
        <p:spPr>
          <a:xfrm>
            <a:off x="892810" y="1767205"/>
            <a:ext cx="5006340" cy="2648585"/>
          </a:xfrm>
          <a:prstGeom prst="rect">
            <a:avLst/>
          </a:prstGeom>
        </p:spPr>
      </p:pic>
      <p:sp>
        <p:nvSpPr>
          <p:cNvPr id="8" name="文本框 7"/>
          <p:cNvSpPr txBox="1"/>
          <p:nvPr/>
        </p:nvSpPr>
        <p:spPr>
          <a:xfrm>
            <a:off x="1016000" y="4480560"/>
            <a:ext cx="1232535" cy="368300"/>
          </a:xfrm>
          <a:prstGeom prst="rect">
            <a:avLst/>
          </a:prstGeom>
          <a:solidFill>
            <a:srgbClr val="FFC000"/>
          </a:solidFill>
          <a:ln w="9525">
            <a:noFill/>
          </a:ln>
        </p:spPr>
        <p:txBody>
          <a:bodyPr wrap="square">
            <a:spAutoFit/>
          </a:bodyPr>
          <a:p>
            <a:pPr indent="0"/>
            <a:r>
              <a:rPr lang="zh-CN" b="1">
                <a:cs typeface="方正兰亭中黑_GBK" panose="02000000000000000000" charset="-122"/>
              </a:rPr>
              <a:t>关键点拨</a:t>
            </a:r>
            <a:endParaRPr lang="zh-CN" altLang="en-US" b="1">
              <a:cs typeface="方正兰亭中黑_GBK" panose="02000000000000000000" charset="-122"/>
            </a:endParaRPr>
          </a:p>
        </p:txBody>
      </p:sp>
      <p:sp>
        <p:nvSpPr>
          <p:cNvPr id="9" name="文本框 8"/>
          <p:cNvSpPr txBox="1"/>
          <p:nvPr/>
        </p:nvSpPr>
        <p:spPr>
          <a:xfrm>
            <a:off x="1163955" y="4848860"/>
            <a:ext cx="8869045" cy="1087755"/>
          </a:xfrm>
          <a:prstGeom prst="rect">
            <a:avLst/>
          </a:prstGeom>
          <a:noFill/>
          <a:ln w="9525">
            <a:noFill/>
          </a:ln>
        </p:spPr>
        <p:txBody>
          <a:bodyPr wrap="square">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①</a:t>
            </a:r>
            <a:r>
              <a:rPr lang="zh-CN" b="0" u="wavy">
                <a:latin typeface="微软雅黑" panose="020B0503020204020204" charset="-122"/>
                <a:ea typeface="微软雅黑" panose="020B0503020204020204" charset="-122"/>
                <a:cs typeface="微软雅黑" panose="020B0503020204020204" charset="-122"/>
              </a:rPr>
              <a:t>丁达尔效应是物理变化而不是化学变化</a:t>
            </a:r>
            <a:r>
              <a:rPr lang="zh-CN" b="0">
                <a:latin typeface="微软雅黑" panose="020B0503020204020204" charset="-122"/>
                <a:ea typeface="微软雅黑" panose="020B0503020204020204" charset="-122"/>
                <a:cs typeface="微软雅黑" panose="020B0503020204020204" charset="-122"/>
              </a:rPr>
              <a:t>。</a:t>
            </a:r>
            <a:endParaRPr lang="zh-CN"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胶体不带电</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胶体中的胶粒能够吸附体系中的带电粒子而使胶粒带电荷</a:t>
            </a:r>
            <a:r>
              <a:rPr lang="en-US" b="0" u="wavy">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但整个分散系仍呈电中性。</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35" name="文本框 234"/>
          <p:cNvSpPr txBox="1"/>
          <p:nvPr/>
        </p:nvSpPr>
        <p:spPr>
          <a:xfrm>
            <a:off x="687705" y="1487170"/>
            <a:ext cx="10969625" cy="299974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差量法</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化学反应前后物质的量发生变化时均可用差量法解题。以下为解题的一般步骤:</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(1)准确写出有关反应的化学方程式。</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(2)找出产生差量的“对象”及“理论差量”。该“理论差量”可以是质量、物质的量、气体体积、压强、反应过程中的热效应等,且该差量的大小与参加反应的各物质的有关量成正比。</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(3)根据反应方程式,结合“实际差量”,寻找比例关系,列比例式求解。</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4" name="文本框 223"/>
          <p:cNvSpPr txBox="1"/>
          <p:nvPr/>
        </p:nvSpPr>
        <p:spPr>
          <a:xfrm>
            <a:off x="487680" y="942975"/>
            <a:ext cx="11153775" cy="50673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4</a:t>
            </a:r>
            <a:endParaRPr lang="en-US" altLang="zh-CN"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37" name="文本框 236"/>
          <p:cNvSpPr txBox="1"/>
          <p:nvPr/>
        </p:nvSpPr>
        <p:spPr>
          <a:xfrm>
            <a:off x="619760" y="1505585"/>
            <a:ext cx="10888980" cy="368300"/>
          </a:xfrm>
          <a:prstGeom prst="rect">
            <a:avLst/>
          </a:prstGeom>
          <a:noFill/>
          <a:ln w="9525">
            <a:noFill/>
          </a:ln>
        </p:spPr>
        <p:txBody>
          <a:bodyPr wrap="square">
            <a:spAutoFit/>
          </a:bodyPr>
          <a:p>
            <a:pPr indent="0"/>
            <a:r>
              <a:rPr lang="zh-CN">
                <a:latin typeface="微软雅黑" panose="020B0503020204020204" charset="-122"/>
                <a:ea typeface="微软雅黑" panose="020B0503020204020204" charset="-122"/>
                <a:cs typeface="微软雅黑" panose="020B0503020204020204" charset="-122"/>
                <a:sym typeface="+mn-ea"/>
              </a:rPr>
              <a:t>将一定量</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与足量</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充分反应后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固体质量增加</a:t>
            </a:r>
            <a:r>
              <a:rPr lang="en-US">
                <a:latin typeface="微软雅黑" panose="020B0503020204020204" charset="-122"/>
                <a:ea typeface="微软雅黑" panose="020B0503020204020204" charset="-122"/>
                <a:cs typeface="微软雅黑" panose="020B0503020204020204" charset="-122"/>
                <a:sym typeface="+mn-ea"/>
              </a:rPr>
              <a:t>14 g,</a:t>
            </a:r>
            <a:r>
              <a:rPr lang="zh-CN">
                <a:latin typeface="微软雅黑" panose="020B0503020204020204" charset="-122"/>
                <a:ea typeface="微软雅黑" panose="020B0503020204020204" charset="-122"/>
                <a:cs typeface="微软雅黑" panose="020B0503020204020204" charset="-122"/>
                <a:sym typeface="+mn-ea"/>
              </a:rPr>
              <a:t>求参与反应的</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的质量。</a:t>
            </a:r>
            <a:endParaRPr lang="en-US" altLang="en-US"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1"/>
            </p:custDataLst>
          </p:nvPr>
        </p:nvSpPr>
        <p:spPr>
          <a:xfrm>
            <a:off x="1795780" y="2011680"/>
            <a:ext cx="4095750" cy="434340"/>
          </a:xfrm>
          <a:prstGeom prst="rect">
            <a:avLst/>
          </a:prstGeom>
          <a:noFill/>
        </p:spPr>
        <p:txBody>
          <a:bodyPr wrap="square" rtlCol="0">
            <a:noAutofit/>
          </a:bodyPr>
          <a:p>
            <a:r>
              <a:rPr lang="en-US" altLang="zh-CN">
                <a:solidFill>
                  <a:srgbClr val="FF0000"/>
                </a:solidFill>
                <a:latin typeface="微软雅黑" panose="020B0503020204020204" charset="-122"/>
                <a:ea typeface="微软雅黑" panose="020B0503020204020204" charset="-122"/>
              </a:rPr>
              <a:t>CO</a:t>
            </a:r>
            <a:r>
              <a:rPr lang="en-US" altLang="zh-CN" baseline="-25000">
                <a:solidFill>
                  <a:srgbClr val="FF0000"/>
                </a:solidFill>
                <a:latin typeface="微软雅黑" panose="020B0503020204020204" charset="-122"/>
                <a:ea typeface="微软雅黑" panose="020B0503020204020204" charset="-122"/>
              </a:rPr>
              <a:t>2</a:t>
            </a:r>
            <a:r>
              <a:rPr lang="en-US" altLang="zh-CN">
                <a:solidFill>
                  <a:srgbClr val="FF0000"/>
                </a:solidFill>
                <a:latin typeface="微软雅黑" panose="020B0503020204020204" charset="-122"/>
                <a:ea typeface="微软雅黑" panose="020B0503020204020204" charset="-122"/>
              </a:rPr>
              <a:t>的质量为22 g</a:t>
            </a:r>
            <a:endParaRPr lang="en-US" altLang="zh-CN">
              <a:solidFill>
                <a:srgbClr val="FF0000"/>
              </a:solidFill>
              <a:latin typeface="微软雅黑" panose="020B0503020204020204" charset="-122"/>
              <a:ea typeface="微软雅黑" panose="020B0503020204020204" charset="-122"/>
            </a:endParaRPr>
          </a:p>
        </p:txBody>
      </p:sp>
      <p:sp>
        <p:nvSpPr>
          <p:cNvPr id="239" name="文本框 238"/>
          <p:cNvSpPr txBox="1"/>
          <p:nvPr/>
        </p:nvSpPr>
        <p:spPr>
          <a:xfrm>
            <a:off x="3556000" y="3106420"/>
            <a:ext cx="5080000" cy="368300"/>
          </a:xfrm>
          <a:prstGeom prst="rect">
            <a:avLst/>
          </a:prstGeom>
          <a:noFill/>
          <a:ln w="9525">
            <a:noFill/>
          </a:ln>
        </p:spPr>
        <p:txBody>
          <a:bodyPr>
            <a:spAutoFit/>
          </a:bodyPr>
          <a:p>
            <a:pPr indent="0"/>
            <a:endParaRPr lang="zh-CN" altLang="en-US" b="0">
              <a:cs typeface="方正书宋_GBK" panose="03000509000000000000" charset="-122"/>
            </a:endParaRPr>
          </a:p>
        </p:txBody>
      </p:sp>
      <p:sp>
        <p:nvSpPr>
          <p:cNvPr id="5" name="文本框 4"/>
          <p:cNvSpPr txBox="1"/>
          <p:nvPr/>
        </p:nvSpPr>
        <p:spPr>
          <a:xfrm>
            <a:off x="619760" y="2592070"/>
            <a:ext cx="5080000" cy="368300"/>
          </a:xfrm>
          <a:prstGeom prst="rect">
            <a:avLst/>
          </a:prstGeom>
          <a:noFill/>
          <a:ln w="9525">
            <a:noFill/>
          </a:ln>
        </p:spPr>
        <p:txBody>
          <a:bodyPr>
            <a:spAutoFit/>
          </a:bodyPr>
          <a:p>
            <a:pPr indent="0"/>
            <a:r>
              <a:rPr lang="zh-CN" b="0">
                <a:latin typeface="微软雅黑" panose="020B0503020204020204" charset="-122"/>
                <a:ea typeface="微软雅黑" panose="020B0503020204020204" charset="-122"/>
                <a:cs typeface="微软雅黑" panose="020B0503020204020204" charset="-122"/>
              </a:rPr>
              <a:t>【解析】设参与反应的</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的质量为</a:t>
            </a:r>
            <a:r>
              <a:rPr lang="en-US" b="0" i="1">
                <a:latin typeface="微软雅黑" panose="020B0503020204020204" charset="-122"/>
                <a:ea typeface="微软雅黑" panose="020B0503020204020204" charset="-122"/>
                <a:cs typeface="微软雅黑" panose="020B0503020204020204" charset="-122"/>
              </a:rPr>
              <a:t>x</a:t>
            </a:r>
            <a:r>
              <a:rPr lang="en-US" b="0">
                <a:latin typeface="微软雅黑" panose="020B0503020204020204" charset="-122"/>
                <a:ea typeface="微软雅黑" panose="020B0503020204020204" charset="-122"/>
                <a:cs typeface="微软雅黑" panose="020B0503020204020204" charset="-122"/>
              </a:rPr>
              <a:t> g</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2"/>
          <a:stretch>
            <a:fillRect/>
          </a:stretch>
        </p:blipFill>
        <p:spPr>
          <a:xfrm>
            <a:off x="1598930" y="3106420"/>
            <a:ext cx="5441315" cy="1991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3" grpId="0"/>
      <p:bldP spid="237" grpId="0"/>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35" name="文本框 234"/>
          <p:cNvSpPr txBox="1"/>
          <p:nvPr/>
        </p:nvSpPr>
        <p:spPr>
          <a:xfrm>
            <a:off x="687705" y="1487170"/>
            <a:ext cx="10969625" cy="258445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极值法</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极值法就是将复杂的问题假设为处于某一个或某两个极端状态,并从极端的角度分析问题,求出一个极值,推出未知量的值,或求出两个极值,确定未知量的范围,从而使复杂的问题简单化。其主要应用于:</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(1)判断混合物的组成:把混合物假设成某组分的纯净物进行计算,求出最大值、最小值,再进行分析讨论。</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(2)判断可逆反应中某个量的关系:把可逆反应假设成向某个方向进行到底的反应。</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(3)判断生成物的组成:把多个平行反应假设成逐个单一反应。</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p>
            <a:r>
              <a:rPr b="1">
                <a:latin typeface="微软雅黑" panose="020B0503020204020204" charset="-122"/>
                <a:ea typeface="微软雅黑" panose="020B0503020204020204" charset="-122"/>
                <a:cs typeface="微软雅黑" panose="020B0503020204020204" charset="-122"/>
              </a:rPr>
              <a:t>考法1　化学与STSE　</a:t>
            </a:r>
            <a:endParaRPr b="1">
              <a:latin typeface="微软雅黑" panose="020B0503020204020204" charset="-122"/>
              <a:ea typeface="微软雅黑" panose="020B0503020204020204" charset="-122"/>
              <a:cs typeface="微软雅黑" panose="020B0503020204020204" charset="-122"/>
            </a:endParaRPr>
          </a:p>
        </p:txBody>
      </p:sp>
      <p:pic>
        <p:nvPicPr>
          <p:cNvPr id="59" name="image47.jpeg"/>
          <p:cNvPicPr>
            <a:picLocks noChangeAspect="1"/>
          </p:cNvPicPr>
          <p:nvPr>
            <p:custDataLst>
              <p:tags r:id="rId1"/>
            </p:custDataLst>
          </p:nvPr>
        </p:nvPicPr>
        <p:blipFill>
          <a:blip r:embed="rId2"/>
          <a:stretch>
            <a:fillRect/>
          </a:stretch>
        </p:blipFill>
        <p:spPr>
          <a:xfrm>
            <a:off x="3061970" y="1269365"/>
            <a:ext cx="513080" cy="292735"/>
          </a:xfrm>
          <a:prstGeom prst="rect">
            <a:avLst/>
          </a:prstGeom>
        </p:spPr>
      </p:pic>
      <p:sp>
        <p:nvSpPr>
          <p:cNvPr id="8" name="文本框 7"/>
          <p:cNvSpPr txBox="1"/>
          <p:nvPr/>
        </p:nvSpPr>
        <p:spPr>
          <a:xfrm>
            <a:off x="871855" y="2135505"/>
            <a:ext cx="9702800" cy="2748280"/>
          </a:xfrm>
          <a:prstGeom prst="rect">
            <a:avLst/>
          </a:prstGeom>
          <a:noFill/>
          <a:ln w="9525">
            <a:noFill/>
          </a:ln>
        </p:spPr>
        <p:txBody>
          <a:bodyPr wrap="square">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情境分析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多以日常生活、实际生产、科学技术、材料、环境保护等情境中化学物质或化学原理为背景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更多地体现生产生活相关现象、问题的分析和解释</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在考查化学知识的同时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介绍新技术与新成果。</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考查要点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主要关注物质的组成、分类、性质与用途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以及物质的性质、用途在真实情境中的实际应用。</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应考策略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针对此类考查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我们应多了解社会生活生产中的相关知识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通过日常积累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渗透、激活基础知识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降低对试题材料的陌生度</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同时提高阅读能力、分析能力、知识运用能力</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关键在于知识的积累和化学原理的应用。</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86409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0664190" cy="3256280"/>
          </a:xfrm>
          <a:prstGeom prst="rect">
            <a:avLst/>
          </a:prstGeom>
          <a:noFill/>
          <a:ln w="9525">
            <a:noFill/>
          </a:ln>
        </p:spPr>
        <p:txBody>
          <a:bodyPr wrap="square">
            <a:noAutofit/>
          </a:bodyPr>
          <a:p>
            <a:pPr indent="0">
              <a:lnSpc>
                <a:spcPct val="150000"/>
              </a:lnSpc>
            </a:pPr>
            <a:r>
              <a:rPr lang="zh-CN" sz="2000">
                <a:solidFill>
                  <a:srgbClr val="FF0000"/>
                </a:solidFill>
                <a:latin typeface="微软雅黑" panose="020B0503020204020204" charset="-122"/>
                <a:ea typeface="微软雅黑" panose="020B0503020204020204" charset="-122"/>
                <a:cs typeface="微软雅黑" panose="020B0503020204020204" charset="-122"/>
              </a:rPr>
              <a:t>真题例</a:t>
            </a:r>
            <a:r>
              <a:rPr lang="en-US" sz="2000">
                <a:solidFill>
                  <a:srgbClr val="FF0000"/>
                </a:solidFill>
                <a:latin typeface="微软雅黑" panose="020B0503020204020204" charset="-122"/>
                <a:ea typeface="微软雅黑" panose="020B0503020204020204" charset="-122"/>
                <a:cs typeface="微软雅黑" panose="020B0503020204020204" charset="-122"/>
              </a:rPr>
              <a:t>1</a:t>
            </a:r>
            <a:endParaRPr lang="en-US" sz="200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a:latin typeface="仿宋" panose="02010609060101010101" charset="-122"/>
                <a:ea typeface="仿宋" panose="02010609060101010101" charset="-122"/>
                <a:cs typeface="仿宋" panose="02010609060101010101" charset="-122"/>
              </a:rPr>
              <a:t>[</a:t>
            </a:r>
            <a:r>
              <a:rPr lang="zh-CN" sz="2000">
                <a:latin typeface="仿宋" panose="02010609060101010101" charset="-122"/>
                <a:ea typeface="仿宋" panose="02010609060101010101" charset="-122"/>
                <a:cs typeface="仿宋" panose="02010609060101010101" charset="-122"/>
              </a:rPr>
              <a:t>广东</a:t>
            </a:r>
            <a:r>
              <a:rPr lang="en-US" sz="2000">
                <a:latin typeface="仿宋" panose="02010609060101010101" charset="-122"/>
                <a:ea typeface="仿宋" panose="02010609060101010101" charset="-122"/>
                <a:cs typeface="仿宋" panose="02010609060101010101" charset="-122"/>
              </a:rPr>
              <a:t>2023</a:t>
            </a:r>
            <a:r>
              <a:rPr lang="en-US" sz="2000" i="1">
                <a:latin typeface="仿宋" panose="02010609060101010101" charset="-122"/>
                <a:ea typeface="仿宋" panose="02010609060101010101" charset="-122"/>
                <a:cs typeface="仿宋" panose="02010609060101010101" charset="-122"/>
              </a:rPr>
              <a:t>·</a:t>
            </a:r>
            <a:r>
              <a:rPr lang="en-US" sz="2000">
                <a:latin typeface="仿宋" panose="02010609060101010101" charset="-122"/>
                <a:ea typeface="仿宋" panose="02010609060101010101" charset="-122"/>
                <a:cs typeface="仿宋" panose="02010609060101010101" charset="-122"/>
              </a:rPr>
              <a:t>2,2</a:t>
            </a:r>
            <a:r>
              <a:rPr lang="zh-CN" sz="2000">
                <a:latin typeface="仿宋" panose="02010609060101010101" charset="-122"/>
                <a:ea typeface="仿宋" panose="02010609060101010101" charset="-122"/>
                <a:cs typeface="仿宋" panose="02010609060101010101" charset="-122"/>
              </a:rPr>
              <a:t>分</a:t>
            </a:r>
            <a:r>
              <a:rPr lang="en-US" sz="2000">
                <a:latin typeface="仿宋" panose="02010609060101010101" charset="-122"/>
                <a:ea typeface="仿宋" panose="02010609060101010101" charset="-122"/>
                <a:cs typeface="仿宋" panose="02010609060101010101" charset="-122"/>
              </a:rPr>
              <a:t>]</a:t>
            </a:r>
            <a:r>
              <a:rPr lang="zh-CN" sz="2000">
                <a:latin typeface="微软雅黑" panose="020B0503020204020204" charset="-122"/>
                <a:ea typeface="微软雅黑" panose="020B0503020204020204" charset="-122"/>
                <a:cs typeface="微软雅黑" panose="020B0503020204020204" charset="-122"/>
              </a:rPr>
              <a:t>科教兴国</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可上九天揽月</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可下五洋捉鳖</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。下列说法正确的是</a:t>
            </a:r>
            <a:r>
              <a:rPr lang="en-US" sz="2000">
                <a:latin typeface="微软雅黑" panose="020B0503020204020204" charset="-122"/>
                <a:ea typeface="微软雅黑" panose="020B0503020204020204" charset="-122"/>
                <a:cs typeface="微软雅黑" panose="020B0503020204020204" charset="-122"/>
              </a:rPr>
              <a:t>(      </a:t>
            </a:r>
            <a:r>
              <a:rPr lang="en-US"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rPr>
              <a:t>)A.“</a:t>
            </a:r>
            <a:r>
              <a:rPr lang="zh-CN" sz="2000">
                <a:latin typeface="微软雅黑" panose="020B0503020204020204" charset="-122"/>
                <a:ea typeface="微软雅黑" panose="020B0503020204020204" charset="-122"/>
                <a:cs typeface="微软雅黑" panose="020B0503020204020204" charset="-122"/>
              </a:rPr>
              <a:t>天舟六号</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为中国空间站送去推进剂</a:t>
            </a:r>
            <a:r>
              <a:rPr lang="en-US" sz="2000">
                <a:latin typeface="微软雅黑" panose="020B0503020204020204" charset="-122"/>
                <a:ea typeface="微软雅黑" panose="020B0503020204020204" charset="-122"/>
                <a:cs typeface="微软雅黑" panose="020B0503020204020204" charset="-122"/>
              </a:rPr>
              <a:t>Xe</a:t>
            </a:r>
            <a:r>
              <a:rPr lang="zh-CN" sz="2000">
                <a:latin typeface="微软雅黑" panose="020B0503020204020204" charset="-122"/>
                <a:ea typeface="微软雅黑" panose="020B0503020204020204" charset="-122"/>
                <a:cs typeface="微软雅黑" panose="020B0503020204020204" charset="-122"/>
              </a:rPr>
              <a:t>气</a:t>
            </a:r>
            <a:r>
              <a:rPr lang="en-US" sz="2000">
                <a:latin typeface="微软雅黑" panose="020B0503020204020204" charset="-122"/>
                <a:ea typeface="微软雅黑" panose="020B0503020204020204" charset="-122"/>
                <a:cs typeface="微软雅黑" panose="020B0503020204020204" charset="-122"/>
              </a:rPr>
              <a:t>,Xe</a:t>
            </a:r>
            <a:r>
              <a:rPr lang="zh-CN" sz="2000">
                <a:latin typeface="微软雅黑" panose="020B0503020204020204" charset="-122"/>
                <a:ea typeface="微软雅黑" panose="020B0503020204020204" charset="-122"/>
                <a:cs typeface="微软雅黑" panose="020B0503020204020204" charset="-122"/>
              </a:rPr>
              <a:t>是第</a:t>
            </a:r>
            <a:r>
              <a:rPr lang="en-US" sz="2000">
                <a:latin typeface="微软雅黑" panose="020B0503020204020204" charset="-122"/>
                <a:ea typeface="微软雅黑" panose="020B0503020204020204" charset="-122"/>
                <a:cs typeface="微软雅黑" panose="020B0503020204020204" charset="-122"/>
              </a:rPr>
              <a:t>ⅠA</a:t>
            </a:r>
            <a:r>
              <a:rPr lang="zh-CN" sz="2000">
                <a:latin typeface="微软雅黑" panose="020B0503020204020204" charset="-122"/>
                <a:ea typeface="微软雅黑" panose="020B0503020204020204" charset="-122"/>
                <a:cs typeface="微软雅黑" panose="020B0503020204020204" charset="-122"/>
              </a:rPr>
              <a:t>族元素</a:t>
            </a:r>
            <a:r>
              <a:rPr lang="en-US" sz="2000">
                <a:latin typeface="微软雅黑" panose="020B0503020204020204" charset="-122"/>
                <a:ea typeface="微软雅黑" panose="020B0503020204020204" charset="-122"/>
                <a:cs typeface="微软雅黑" panose="020B0503020204020204" charset="-122"/>
              </a:rPr>
              <a:t>B.</a:t>
            </a:r>
            <a:r>
              <a:rPr lang="zh-CN" sz="2000">
                <a:latin typeface="微软雅黑" panose="020B0503020204020204" charset="-122"/>
                <a:ea typeface="微软雅黑" panose="020B0503020204020204" charset="-122"/>
                <a:cs typeface="微软雅黑" panose="020B0503020204020204" charset="-122"/>
              </a:rPr>
              <a:t>火星全球影像彩图显示了火星表土颜色</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表土中赤铁矿主要成分为</a:t>
            </a:r>
            <a:r>
              <a:rPr lang="en-US" sz="2000">
                <a:latin typeface="微软雅黑" panose="020B0503020204020204" charset="-122"/>
                <a:ea typeface="微软雅黑" panose="020B0503020204020204" charset="-122"/>
                <a:cs typeface="微软雅黑" panose="020B0503020204020204" charset="-122"/>
              </a:rPr>
              <a:t>FeOC.</a:t>
            </a:r>
            <a:r>
              <a:rPr lang="zh-CN" sz="2000">
                <a:latin typeface="微软雅黑" panose="020B0503020204020204" charset="-122"/>
                <a:ea typeface="微软雅黑" panose="020B0503020204020204" charset="-122"/>
                <a:cs typeface="微软雅黑" panose="020B0503020204020204" charset="-122"/>
              </a:rPr>
              <a:t>创造了可控核聚变运行纪录的</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人造太阳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其原料中的</a:t>
            </a:r>
            <a:r>
              <a:rPr lang="en-US" sz="2000" baseline="30000">
                <a:latin typeface="微软雅黑" panose="020B0503020204020204" charset="-122"/>
                <a:ea typeface="微软雅黑" panose="020B0503020204020204" charset="-122"/>
                <a:cs typeface="微软雅黑" panose="020B0503020204020204" charset="-122"/>
              </a:rPr>
              <a:t>2</a:t>
            </a:r>
            <a:r>
              <a:rPr lang="en-US" sz="2000">
                <a:latin typeface="微软雅黑" panose="020B0503020204020204" charset="-122"/>
                <a:ea typeface="微软雅黑" panose="020B0503020204020204" charset="-122"/>
                <a:cs typeface="微软雅黑" panose="020B0503020204020204" charset="-122"/>
              </a:rPr>
              <a:t>H</a:t>
            </a:r>
            <a:r>
              <a:rPr lang="zh-CN" sz="2000">
                <a:latin typeface="微软雅黑" panose="020B0503020204020204" charset="-122"/>
                <a:ea typeface="微软雅黑" panose="020B0503020204020204" charset="-122"/>
                <a:cs typeface="微软雅黑" panose="020B0503020204020204" charset="-122"/>
              </a:rPr>
              <a:t>与</a:t>
            </a:r>
            <a:r>
              <a:rPr lang="en-US" sz="2000" baseline="30000">
                <a:latin typeface="微软雅黑" panose="020B0503020204020204" charset="-122"/>
                <a:ea typeface="微软雅黑" panose="020B0503020204020204" charset="-122"/>
                <a:cs typeface="微软雅黑" panose="020B0503020204020204" charset="-122"/>
              </a:rPr>
              <a:t>3</a:t>
            </a:r>
            <a:r>
              <a:rPr lang="en-US" sz="2000">
                <a:latin typeface="微软雅黑" panose="020B0503020204020204" charset="-122"/>
                <a:ea typeface="微软雅黑" panose="020B0503020204020204" charset="-122"/>
                <a:cs typeface="微软雅黑" panose="020B0503020204020204" charset="-122"/>
              </a:rPr>
              <a:t>H</a:t>
            </a:r>
            <a:r>
              <a:rPr lang="zh-CN" sz="2000">
                <a:latin typeface="微软雅黑" panose="020B0503020204020204" charset="-122"/>
                <a:ea typeface="微软雅黑" panose="020B0503020204020204" charset="-122"/>
                <a:cs typeface="微软雅黑" panose="020B0503020204020204" charset="-122"/>
              </a:rPr>
              <a:t>互为同位素</a:t>
            </a:r>
            <a:r>
              <a:rPr lang="en-US" sz="2000">
                <a:latin typeface="微软雅黑" panose="020B0503020204020204" charset="-122"/>
                <a:ea typeface="微软雅黑" panose="020B0503020204020204" charset="-122"/>
                <a:cs typeface="微软雅黑" panose="020B0503020204020204" charset="-122"/>
              </a:rPr>
              <a:t>D.“</a:t>
            </a:r>
            <a:r>
              <a:rPr lang="zh-CN" sz="2000">
                <a:latin typeface="微软雅黑" panose="020B0503020204020204" charset="-122"/>
                <a:ea typeface="微软雅黑" panose="020B0503020204020204" charset="-122"/>
                <a:cs typeface="微软雅黑" panose="020B0503020204020204" charset="-122"/>
              </a:rPr>
              <a:t>深地一号</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为进军万米深度提供核心装备</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制造钻头用的金刚石为金属晶体</a:t>
            </a:r>
            <a:endParaRPr lang="zh-CN" sz="2000">
              <a:latin typeface="微软雅黑" panose="020B0503020204020204" charset="-122"/>
              <a:ea typeface="微软雅黑" panose="020B0503020204020204" charset="-122"/>
              <a:cs typeface="微软雅黑" panose="020B0503020204020204" charset="-122"/>
            </a:endParaRPr>
          </a:p>
          <a:p>
            <a:pPr indent="0"/>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985260"/>
            <a:ext cx="10092055" cy="1322070"/>
          </a:xfrm>
          <a:prstGeom prst="rect">
            <a:avLst/>
          </a:prstGeom>
          <a:noFill/>
        </p:spPr>
        <p:txBody>
          <a:bodyPr wrap="square" rtlCol="0" anchor="t">
            <a:spAutoFit/>
          </a:bodyPr>
          <a:p>
            <a:pPr indent="0">
              <a:lnSpc>
                <a:spcPct val="150000"/>
              </a:lnSpc>
            </a:pPr>
            <a:r>
              <a:rPr lang="zh-CN" sz="2000">
                <a:latin typeface="微软雅黑" panose="020B0503020204020204" charset="-122"/>
                <a:ea typeface="微软雅黑" panose="020B0503020204020204" charset="-122"/>
                <a:cs typeface="微软雅黑" panose="020B0503020204020204" charset="-122"/>
                <a:sym typeface="+mn-ea"/>
              </a:rPr>
              <a:t>【解析】</a:t>
            </a:r>
            <a:r>
              <a:rPr lang="en-US" sz="2000">
                <a:latin typeface="微软雅黑" panose="020B0503020204020204" charset="-122"/>
                <a:ea typeface="微软雅黑" panose="020B0503020204020204" charset="-122"/>
                <a:cs typeface="微软雅黑" panose="020B0503020204020204" charset="-122"/>
                <a:sym typeface="+mn-ea"/>
              </a:rPr>
              <a:t>Xe</a:t>
            </a:r>
            <a:r>
              <a:rPr lang="zh-CN" sz="2000">
                <a:latin typeface="微软雅黑" panose="020B0503020204020204" charset="-122"/>
                <a:ea typeface="微软雅黑" panose="020B0503020204020204" charset="-122"/>
                <a:cs typeface="微软雅黑" panose="020B0503020204020204" charset="-122"/>
                <a:sym typeface="+mn-ea"/>
              </a:rPr>
              <a:t>气为稀有气体</a:t>
            </a:r>
            <a:r>
              <a:rPr lang="en-US" sz="2000">
                <a:latin typeface="微软雅黑" panose="020B0503020204020204" charset="-122"/>
                <a:ea typeface="微软雅黑" panose="020B0503020204020204" charset="-122"/>
                <a:cs typeface="微软雅黑" panose="020B0503020204020204" charset="-122"/>
                <a:sym typeface="+mn-ea"/>
              </a:rPr>
              <a:t>,Xe</a:t>
            </a:r>
            <a:r>
              <a:rPr lang="zh-CN" sz="2000">
                <a:latin typeface="微软雅黑" panose="020B0503020204020204" charset="-122"/>
                <a:ea typeface="微软雅黑" panose="020B0503020204020204" charset="-122"/>
                <a:cs typeface="微软雅黑" panose="020B0503020204020204" charset="-122"/>
                <a:sym typeface="+mn-ea"/>
              </a:rPr>
              <a:t>为</a:t>
            </a:r>
            <a:r>
              <a:rPr lang="en-US" sz="2000">
                <a:latin typeface="微软雅黑" panose="020B0503020204020204" charset="-122"/>
                <a:ea typeface="微软雅黑" panose="020B0503020204020204" charset="-122"/>
                <a:cs typeface="微软雅黑" panose="020B0503020204020204" charset="-122"/>
                <a:sym typeface="+mn-ea"/>
              </a:rPr>
              <a:t>0</a:t>
            </a:r>
            <a:r>
              <a:rPr lang="zh-CN" sz="2000">
                <a:latin typeface="微软雅黑" panose="020B0503020204020204" charset="-122"/>
                <a:ea typeface="微软雅黑" panose="020B0503020204020204" charset="-122"/>
                <a:cs typeface="微软雅黑" panose="020B0503020204020204" charset="-122"/>
                <a:sym typeface="+mn-ea"/>
              </a:rPr>
              <a:t>族元素</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赤铁矿的主要成分为</a:t>
            </a:r>
            <a:r>
              <a:rPr lang="en-US" sz="2000">
                <a:latin typeface="微软雅黑" panose="020B0503020204020204" charset="-122"/>
                <a:ea typeface="微软雅黑" panose="020B0503020204020204" charset="-122"/>
                <a:cs typeface="微软雅黑" panose="020B0503020204020204" charset="-122"/>
                <a:sym typeface="+mn-ea"/>
              </a:rPr>
              <a:t>Fe</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en-US" sz="2000" baseline="30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H</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baseline="30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H</a:t>
            </a:r>
            <a:r>
              <a:rPr lang="zh-CN" sz="2000">
                <a:latin typeface="微软雅黑" panose="020B0503020204020204" charset="-122"/>
                <a:ea typeface="微软雅黑" panose="020B0503020204020204" charset="-122"/>
                <a:cs typeface="微软雅黑" panose="020B0503020204020204" charset="-122"/>
                <a:sym typeface="+mn-ea"/>
              </a:rPr>
              <a:t>质子数均为</a:t>
            </a:r>
            <a:r>
              <a:rPr lang="en-US" sz="2000">
                <a:latin typeface="微软雅黑" panose="020B0503020204020204" charset="-122"/>
                <a:ea typeface="微软雅黑" panose="020B0503020204020204" charset="-122"/>
                <a:cs typeface="微软雅黑" panose="020B0503020204020204" charset="-122"/>
                <a:sym typeface="+mn-ea"/>
              </a:rPr>
              <a:t>1,</a:t>
            </a:r>
            <a:r>
              <a:rPr lang="zh-CN" sz="2000">
                <a:latin typeface="微软雅黑" panose="020B0503020204020204" charset="-122"/>
                <a:ea typeface="微软雅黑" panose="020B0503020204020204" charset="-122"/>
                <a:cs typeface="微软雅黑" panose="020B0503020204020204" charset="-122"/>
                <a:sym typeface="+mn-ea"/>
              </a:rPr>
              <a:t>中子数分别为</a:t>
            </a:r>
            <a:r>
              <a:rPr lang="en-US" sz="2000">
                <a:latin typeface="微软雅黑" panose="020B0503020204020204" charset="-122"/>
                <a:ea typeface="微软雅黑" panose="020B0503020204020204" charset="-122"/>
                <a:cs typeface="微软雅黑" panose="020B0503020204020204" charset="-122"/>
                <a:sym typeface="+mn-ea"/>
              </a:rPr>
              <a:t>1</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二者互为同位素</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正确</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金刚石</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是共价晶体</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错误。</a:t>
            </a: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考法</a:t>
            </a:r>
            <a:r>
              <a:rPr lang="en-US" sz="2400" b="1">
                <a:latin typeface="微软雅黑" panose="020B0503020204020204" charset="-122"/>
                <a:ea typeface="微软雅黑" panose="020B0503020204020204" charset="-122"/>
                <a:cs typeface="微软雅黑" panose="020B0503020204020204" charset="-122"/>
              </a:rPr>
              <a:t>2</a:t>
            </a:r>
            <a:r>
              <a:rPr sz="2400" b="1">
                <a:latin typeface="微软雅黑" panose="020B0503020204020204" charset="-122"/>
                <a:ea typeface="微软雅黑" panose="020B0503020204020204" charset="-122"/>
                <a:cs typeface="微软雅黑" panose="020B0503020204020204" charset="-122"/>
              </a:rPr>
              <a:t>　化学与传统文化</a:t>
            </a:r>
            <a:endParaRPr sz="2400" b="1">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59790" y="2058035"/>
            <a:ext cx="10709275" cy="2861310"/>
          </a:xfrm>
          <a:prstGeom prst="rect">
            <a:avLst/>
          </a:prstGeom>
          <a:noFill/>
          <a:ln w="9525">
            <a:noFill/>
          </a:ln>
        </p:spPr>
        <p:txBody>
          <a:bodyPr wrap="square">
            <a:spAutoFit/>
          </a:bodyPr>
          <a:p>
            <a:pPr indent="0">
              <a:lnSpc>
                <a:spcPct val="150000"/>
              </a:lnSpc>
              <a:spcBef>
                <a:spcPts val="0"/>
              </a:spcBef>
              <a:spcAft>
                <a:spcPts val="0"/>
              </a:spcAft>
            </a:pPr>
            <a:r>
              <a:rPr lang="zh-CN" sz="2400" b="0">
                <a:latin typeface="微软雅黑" panose="020B0503020204020204" charset="-122"/>
                <a:ea typeface="微软雅黑" panose="020B0503020204020204" charset="-122"/>
                <a:cs typeface="微软雅黑" panose="020B0503020204020204" charset="-122"/>
              </a:rPr>
              <a:t>近年来传统文化的考查仍为高考热点</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命题主要以选择题的形式出现</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常以古代文献、古诗词、古代文物遗迹等作为载体</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涉及确定物质成分、辨析物质的性质与应用、判断物质的分离提纯方法等考查角度</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不仅展示了我国在科技方面的历史成就</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而且有利于学生树立正确价值观</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增强学生</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为中华民族伟大复兴而读书</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的使命感和责任感。</a:t>
            </a:r>
            <a:endParaRPr lang="zh-CN" altLang="en-US" sz="24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997585"/>
            <a:ext cx="11080750" cy="4799965"/>
          </a:xfrm>
          <a:prstGeom prst="rect">
            <a:avLst/>
          </a:prstGeom>
          <a:noFill/>
          <a:ln w="9525">
            <a:noFill/>
          </a:ln>
        </p:spPr>
        <p:txBody>
          <a:bodyPr wrap="square">
            <a:spAutoFit/>
          </a:bodyPr>
          <a:p>
            <a:pPr indent="0">
              <a:lnSpc>
                <a:spcPct val="100000"/>
              </a:lnSpc>
              <a:spcBef>
                <a:spcPts val="0"/>
              </a:spcBef>
              <a:spcAft>
                <a:spcPts val="0"/>
              </a:spcAft>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经典史料中的化学物质</a:t>
            </a:r>
            <a:endParaRPr lang="zh-CN"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00000"/>
              </a:lnSpc>
              <a:spcBef>
                <a:spcPts val="0"/>
              </a:spcBef>
              <a:spcAft>
                <a:spcPts val="0"/>
              </a:spcAft>
            </a:pP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《本草纲目》中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采蒿蓼之属</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晒干烧灰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以水淋汁</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浣衣发面</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亦去垢发面</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中所描述之物为</a:t>
            </a:r>
            <a:r>
              <a:rPr lang="en-US" b="0">
                <a:solidFill>
                  <a:schemeClr val="tx1"/>
                </a:solidFill>
                <a:latin typeface="微软雅黑" panose="020B0503020204020204" charset="-122"/>
                <a:ea typeface="微软雅黑" panose="020B0503020204020204" charset="-122"/>
                <a:cs typeface="微软雅黑" panose="020B0503020204020204" charset="-122"/>
              </a:rPr>
              <a:t>K</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《天工开物》中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凡石灰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经火焚炼为用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里的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石灰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指的是</a:t>
            </a:r>
            <a:r>
              <a:rPr lang="en-US" b="0">
                <a:solidFill>
                  <a:schemeClr val="tx1"/>
                </a:solidFill>
                <a:latin typeface="微软雅黑" panose="020B0503020204020204" charset="-122"/>
                <a:ea typeface="微软雅黑" panose="020B0503020204020204" charset="-122"/>
                <a:cs typeface="微软雅黑" panose="020B0503020204020204" charset="-122"/>
              </a:rPr>
              <a:t>CaCO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战国所著《周礼》中记载沿海古人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煤饼烧蛎房成灰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蛎房</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即牡蛎壳</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并把这种灰称为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蜃</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蜃</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的主要成分为</a:t>
            </a:r>
            <a:r>
              <a:rPr lang="en-US" b="0">
                <a:solidFill>
                  <a:schemeClr val="tx1"/>
                </a:solidFill>
                <a:latin typeface="微软雅黑" panose="020B0503020204020204" charset="-122"/>
                <a:ea typeface="微软雅黑" panose="020B0503020204020204" charset="-122"/>
                <a:cs typeface="微软雅黑" panose="020B0503020204020204" charset="-122"/>
              </a:rPr>
              <a:t>CaO;(4)</a:t>
            </a:r>
            <a:r>
              <a:rPr lang="zh-CN" b="0">
                <a:solidFill>
                  <a:schemeClr val="tx1"/>
                </a:solidFill>
                <a:latin typeface="微软雅黑" panose="020B0503020204020204" charset="-122"/>
                <a:ea typeface="微软雅黑" panose="020B0503020204020204" charset="-122"/>
                <a:cs typeface="微软雅黑" panose="020B0503020204020204" charset="-122"/>
              </a:rPr>
              <a:t>《黄白第十六》中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曾青涂铁</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铁赤如铜</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其中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曾青</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是可溶性铜盐</a:t>
            </a:r>
            <a:r>
              <a:rPr lang="en-US" b="0">
                <a:solidFill>
                  <a:schemeClr val="tx1"/>
                </a:solidFill>
                <a:latin typeface="微软雅黑" panose="020B0503020204020204" charset="-122"/>
                <a:ea typeface="微软雅黑" panose="020B0503020204020204" charset="-122"/>
                <a:cs typeface="微软雅黑" panose="020B0503020204020204" charset="-122"/>
              </a:rPr>
              <a:t>;(5)</a:t>
            </a:r>
            <a:r>
              <a:rPr lang="zh-CN" b="0">
                <a:solidFill>
                  <a:schemeClr val="tx1"/>
                </a:solidFill>
                <a:latin typeface="微软雅黑" panose="020B0503020204020204" charset="-122"/>
                <a:ea typeface="微软雅黑" panose="020B0503020204020204" charset="-122"/>
                <a:cs typeface="微软雅黑" panose="020B0503020204020204" charset="-122"/>
              </a:rPr>
              <a:t>《本草纲目拾遗》中在药物名</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鼻冲水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条目下写道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贮以玻璃瓶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紧塞其口</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勿使泄气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则药力不减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气甚辛烈</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触人脑</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非有病不可嗅。鼻冲水指的是氨水</a:t>
            </a:r>
            <a:r>
              <a:rPr lang="en-US" b="0">
                <a:solidFill>
                  <a:schemeClr val="tx1"/>
                </a:solidFill>
                <a:latin typeface="微软雅黑" panose="020B0503020204020204" charset="-122"/>
                <a:ea typeface="微软雅黑" panose="020B0503020204020204" charset="-122"/>
                <a:cs typeface="微软雅黑" panose="020B0503020204020204" charset="-122"/>
              </a:rPr>
              <a:t>;(6)</a:t>
            </a:r>
            <a:r>
              <a:rPr lang="zh-CN" b="0">
                <a:solidFill>
                  <a:schemeClr val="tx1"/>
                </a:solidFill>
                <a:latin typeface="微软雅黑" panose="020B0503020204020204" charset="-122"/>
                <a:ea typeface="微软雅黑" panose="020B0503020204020204" charset="-122"/>
                <a:cs typeface="微软雅黑" panose="020B0503020204020204" charset="-122"/>
              </a:rPr>
              <a:t>明代科学家方以智在其《物理小识》卷七《金石类》中指出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有硇水者</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剪银塊投之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则旋而为水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硇水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指的是硝酸</a:t>
            </a:r>
            <a:r>
              <a:rPr lang="en-US" b="0">
                <a:solidFill>
                  <a:schemeClr val="tx1"/>
                </a:solidFill>
                <a:latin typeface="微软雅黑" panose="020B0503020204020204" charset="-122"/>
                <a:ea typeface="微软雅黑" panose="020B0503020204020204" charset="-122"/>
                <a:cs typeface="微软雅黑" panose="020B0503020204020204" charset="-122"/>
              </a:rPr>
              <a:t>;(7)</a:t>
            </a:r>
            <a:r>
              <a:rPr lang="zh-CN" b="0">
                <a:solidFill>
                  <a:schemeClr val="tx1"/>
                </a:solidFill>
                <a:latin typeface="微软雅黑" panose="020B0503020204020204" charset="-122"/>
                <a:ea typeface="微软雅黑" panose="020B0503020204020204" charset="-122"/>
                <a:cs typeface="微软雅黑" panose="020B0503020204020204" charset="-122"/>
              </a:rPr>
              <a:t>《咏煤炭》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明</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于谦</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凿开混沌得乌金</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不辞辛苦出山林</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中的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乌金</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的主要成分是煤炭</a:t>
            </a:r>
            <a:r>
              <a:rPr lang="en-US" b="0">
                <a:solidFill>
                  <a:schemeClr val="tx1"/>
                </a:solidFill>
                <a:latin typeface="微软雅黑" panose="020B0503020204020204" charset="-122"/>
                <a:ea typeface="微软雅黑" panose="020B0503020204020204" charset="-122"/>
                <a:cs typeface="微软雅黑" panose="020B0503020204020204" charset="-122"/>
              </a:rPr>
              <a:t>;(8)</a:t>
            </a:r>
            <a:r>
              <a:rPr lang="zh-CN" b="0">
                <a:solidFill>
                  <a:schemeClr val="tx1"/>
                </a:solidFill>
                <a:latin typeface="微软雅黑" panose="020B0503020204020204" charset="-122"/>
                <a:ea typeface="微软雅黑" panose="020B0503020204020204" charset="-122"/>
                <a:cs typeface="微软雅黑" panose="020B0503020204020204" charset="-122"/>
              </a:rPr>
              <a:t>《梦溪笔谈》对</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洧水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的使用有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予知其烟可用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试扫其烟为墨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黑光如漆</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松墨不及也</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的描述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这里的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洧水</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指的是石油</a:t>
            </a:r>
            <a:r>
              <a:rPr lang="en-US" b="0">
                <a:solidFill>
                  <a:schemeClr val="tx1"/>
                </a:solidFill>
                <a:latin typeface="微软雅黑" panose="020B0503020204020204" charset="-122"/>
                <a:ea typeface="微软雅黑" panose="020B0503020204020204" charset="-122"/>
                <a:cs typeface="微软雅黑" panose="020B0503020204020204" charset="-122"/>
              </a:rPr>
              <a:t>;(9)</a:t>
            </a:r>
            <a:r>
              <a:rPr lang="zh-CN" b="0">
                <a:solidFill>
                  <a:schemeClr val="tx1"/>
                </a:solidFill>
                <a:latin typeface="微软雅黑" panose="020B0503020204020204" charset="-122"/>
                <a:ea typeface="微软雅黑" panose="020B0503020204020204" charset="-122"/>
                <a:cs typeface="微软雅黑" panose="020B0503020204020204" charset="-122"/>
              </a:rPr>
              <a:t>《天工开物》中有如下描述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世间丝、麻、裘、褐皆具素质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文中的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裘</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主要成分是蛋白质</a:t>
            </a:r>
            <a:r>
              <a:rPr lang="en-US" b="0">
                <a:solidFill>
                  <a:schemeClr val="tx1"/>
                </a:solidFill>
                <a:latin typeface="微软雅黑" panose="020B0503020204020204" charset="-122"/>
                <a:ea typeface="微软雅黑" panose="020B0503020204020204" charset="-122"/>
                <a:cs typeface="微软雅黑" panose="020B0503020204020204" charset="-122"/>
              </a:rPr>
              <a:t>;(10)“</a:t>
            </a:r>
            <a:r>
              <a:rPr lang="zh-CN" b="0">
                <a:solidFill>
                  <a:schemeClr val="tx1"/>
                </a:solidFill>
                <a:latin typeface="微软雅黑" panose="020B0503020204020204" charset="-122"/>
                <a:ea typeface="微软雅黑" panose="020B0503020204020204" charset="-122"/>
                <a:cs typeface="微软雅黑" panose="020B0503020204020204" charset="-122"/>
              </a:rPr>
              <a:t>人贱者短褐、枲裳</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冬以御寒</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夏以蔽体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其质造物之所具也。属草木者</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为枲、麻、苘、葛</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文中的</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枲、麻、苘、葛</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属于纤维素。</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997585"/>
            <a:ext cx="11080750" cy="2999740"/>
          </a:xfrm>
          <a:prstGeom prst="rect">
            <a:avLst/>
          </a:prstGeom>
          <a:noFill/>
          <a:ln w="9525">
            <a:noFill/>
          </a:ln>
        </p:spPr>
        <p:txBody>
          <a:bodyPr wrap="square">
            <a:spAutoFit/>
          </a:bodyPr>
          <a:p>
            <a:pPr indent="0">
              <a:lnSpc>
                <a:spcPct val="150000"/>
              </a:lnSpc>
              <a:spcBef>
                <a:spcPts val="0"/>
              </a:spcBef>
              <a:spcAft>
                <a:spcPts val="0"/>
              </a:spcAft>
            </a:pPr>
            <a:r>
              <a:rPr b="1">
                <a:solidFill>
                  <a:schemeClr val="tx1"/>
                </a:solidFill>
                <a:latin typeface="微软雅黑" panose="020B0503020204020204" charset="-122"/>
                <a:ea typeface="微软雅黑" panose="020B0503020204020204" charset="-122"/>
                <a:cs typeface="微软雅黑" panose="020B0503020204020204" charset="-122"/>
              </a:rPr>
              <a:t>2</a:t>
            </a:r>
            <a:r>
              <a:rPr lang="en-US" b="1">
                <a:solidFill>
                  <a:schemeClr val="tx1"/>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传统文化涉及“变化”的判断</a:t>
            </a:r>
            <a:endParaRPr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由古代文献记载的内容,联系化学反应,判断是否为化学变化、物理变化;判断化学反应的类型,如置换反应、氧化还原反应等。</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(1)“烈火焚烧若等闲”,该过程涉及化学变化——碳酸钙的分解;</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(2)“熬胆矾(CuSO</a:t>
            </a:r>
            <a:r>
              <a:rPr baseline="-25000">
                <a:solidFill>
                  <a:schemeClr val="tx1"/>
                </a:solidFill>
                <a:latin typeface="微软雅黑" panose="020B0503020204020204" charset="-122"/>
                <a:ea typeface="微软雅黑" panose="020B0503020204020204" charset="-122"/>
                <a:cs typeface="微软雅黑" panose="020B0503020204020204" charset="-122"/>
              </a:rPr>
              <a:t>4</a:t>
            </a:r>
            <a:r>
              <a:rPr>
                <a:solidFill>
                  <a:schemeClr val="tx1"/>
                </a:solidFill>
                <a:latin typeface="微软雅黑" panose="020B0503020204020204" charset="-122"/>
                <a:ea typeface="微软雅黑" panose="020B0503020204020204" charset="-122"/>
                <a:cs typeface="微软雅黑" panose="020B0503020204020204" charset="-122"/>
              </a:rPr>
              <a:t>·5H</a:t>
            </a:r>
            <a:r>
              <a:rPr baseline="-25000">
                <a:solidFill>
                  <a:schemeClr val="tx1"/>
                </a:solidFill>
                <a:latin typeface="微软雅黑" panose="020B0503020204020204" charset="-122"/>
                <a:ea typeface="微软雅黑" panose="020B0503020204020204" charset="-122"/>
                <a:cs typeface="微软雅黑" panose="020B0503020204020204" charset="-122"/>
              </a:rPr>
              <a:t>2</a:t>
            </a:r>
            <a:r>
              <a:rPr>
                <a:solidFill>
                  <a:schemeClr val="tx1"/>
                </a:solidFill>
                <a:latin typeface="微软雅黑" panose="020B0503020204020204" charset="-122"/>
                <a:ea typeface="微软雅黑" panose="020B0503020204020204" charset="-122"/>
                <a:cs typeface="微软雅黑" panose="020B0503020204020204" charset="-122"/>
              </a:rPr>
              <a:t>O)铁釜,久之亦化为铜”,涉及的反应类型为置换反应或氧化还原反应;</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(3)北宋《千里江山图》中的颜料来自矿物质,并经研磨、溶解、过滤这三道工序获得,这三道工序涉及的均是物理变化。</a:t>
            </a:r>
            <a:endParaRPr>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832485"/>
            <a:ext cx="11080750" cy="4661535"/>
          </a:xfrm>
          <a:prstGeom prst="rect">
            <a:avLst/>
          </a:prstGeom>
          <a:noFill/>
          <a:ln w="9525">
            <a:noFill/>
          </a:ln>
        </p:spPr>
        <p:txBody>
          <a:bodyPr wrap="square">
            <a:spAutoFit/>
          </a:bodyPr>
          <a:p>
            <a:pPr indent="0">
              <a:lnSpc>
                <a:spcPct val="150000"/>
              </a:lnSpc>
              <a:spcBef>
                <a:spcPts val="0"/>
              </a:spcBef>
              <a:spcAft>
                <a:spcPts val="0"/>
              </a:spcAft>
            </a:pPr>
            <a:r>
              <a:rPr b="1">
                <a:solidFill>
                  <a:schemeClr val="tx1"/>
                </a:solidFill>
                <a:latin typeface="微软雅黑" panose="020B0503020204020204" charset="-122"/>
                <a:ea typeface="微软雅黑" panose="020B0503020204020204" charset="-122"/>
                <a:cs typeface="微软雅黑" panose="020B0503020204020204" charset="-122"/>
              </a:rPr>
              <a:t>3</a:t>
            </a:r>
            <a:r>
              <a:rPr lang="en-US" b="1">
                <a:solidFill>
                  <a:schemeClr val="tx1"/>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传统文化涉及“分离”方法的判断</a:t>
            </a:r>
            <a:endParaRPr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根据过程判断分离和提纯的常见方法,如蒸馏、蒸发、升华、萃取等。</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(1)“自元时始创其法,用浓酒和槽入甄,蒸令气上,……其清如水,味极浓烈,盖酒露也。”该过程涉及蒸馏操作;</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(2)《天工开物》中对“海水盐”有如下描述:“凡煎盐锅古谓之牢盆,……其下列灶燃薪,多者十二三眼,少者七八眼,共煎此盘,……火燃釜底,滚沸延及成盐。”文中涉及的操作有加热、蒸发、结晶;</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(3)《本草衍义》中对精制砒霜过程有如下叙述:“取砒之法,将生砒就置火上,以器覆之,令砒烟上飞着覆器,遂凝结累然下垂如乳,尖长者为胜,平短者次之。”文中涉及的操作方法是升华。</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rPr>
              <a:t>①读题:挖掘关键字词,排除无效信息,找到对解题有价值的信息;②联想:结合题目中问题或选项分析试题考查的知识点,联想中学化学知识体系中的化学原理,找准解题的方向;③加工:对题目进行有效加工、整合;④解题:在知识和方法准备充分的基础上,针对题目要求,进行分析筛选。</a:t>
            </a:r>
            <a:endParaRPr>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1"/>
            </p:custDataLst>
          </p:nvPr>
        </p:nvSpPr>
        <p:spPr>
          <a:xfrm>
            <a:off x="561340" y="3870960"/>
            <a:ext cx="3949065" cy="368300"/>
          </a:xfrm>
          <a:prstGeom prst="rect">
            <a:avLst/>
          </a:prstGeom>
          <a:solidFill>
            <a:srgbClr val="FFC000"/>
          </a:solidFill>
          <a:ln w="9525">
            <a:noFill/>
          </a:ln>
        </p:spPr>
        <p:txBody>
          <a:bodyPr wrap="square">
            <a:spAutoFit/>
          </a:bodyPr>
          <a:p>
            <a:pPr indent="0"/>
            <a:r>
              <a:rPr lang="zh-CN" b="1">
                <a:cs typeface="方正兰亭中黑_GBK" panose="02000000000000000000" charset="-122"/>
              </a:rPr>
              <a:t>关键点拨</a:t>
            </a:r>
            <a:r>
              <a:rPr lang="en-US" altLang="zh-CN" b="1">
                <a:cs typeface="方正兰亭中黑_GBK" panose="02000000000000000000" charset="-122"/>
              </a:rPr>
              <a:t> </a:t>
            </a:r>
            <a:r>
              <a:rPr lang="zh-CN" b="1">
                <a:cs typeface="方正兰亭中黑_GBK" panose="02000000000000000000" charset="-122"/>
              </a:rPr>
              <a:t>解答传统文化试题的步骤</a:t>
            </a:r>
            <a:endParaRPr lang="zh-CN" b="1">
              <a:cs typeface="方正兰亭中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864090"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08965" y="944245"/>
            <a:ext cx="10664190" cy="3256280"/>
          </a:xfrm>
          <a:prstGeom prst="rect">
            <a:avLst/>
          </a:prstGeom>
          <a:noFill/>
          <a:ln w="9525">
            <a:noFill/>
          </a:ln>
        </p:spPr>
        <p:txBody>
          <a:bodyPr wrap="square">
            <a:noAutofit/>
          </a:bodyPr>
          <a:p>
            <a:pPr indent="0">
              <a:lnSpc>
                <a:spcPct val="150000"/>
              </a:lnSpc>
              <a:spcBef>
                <a:spcPct val="0"/>
              </a:spcBef>
              <a:spcAft>
                <a:spcPct val="0"/>
              </a:spcAft>
            </a:pPr>
            <a:r>
              <a:rPr sz="2000">
                <a:solidFill>
                  <a:srgbClr val="FF0000"/>
                </a:solidFill>
                <a:latin typeface="微软雅黑" panose="020B0503020204020204" charset="-122"/>
                <a:ea typeface="微软雅黑" panose="020B0503020204020204" charset="-122"/>
                <a:cs typeface="微软雅黑" panose="020B0503020204020204" charset="-122"/>
              </a:rPr>
              <a:t>真题例2 </a:t>
            </a:r>
            <a:endParaRPr sz="200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solidFill>
                  <a:schemeClr val="tx1"/>
                </a:solidFill>
                <a:latin typeface="仿宋" panose="02010609060101010101" charset="-122"/>
                <a:ea typeface="仿宋" panose="02010609060101010101" charset="-122"/>
                <a:cs typeface="仿宋" panose="02010609060101010101" charset="-122"/>
              </a:rPr>
              <a:t>[湖南2023·1,3分]</a:t>
            </a:r>
            <a:r>
              <a:rPr sz="2000">
                <a:solidFill>
                  <a:schemeClr val="tx1"/>
                </a:solidFill>
                <a:latin typeface="微软雅黑" panose="020B0503020204020204" charset="-122"/>
                <a:ea typeface="微软雅黑" panose="020B0503020204020204" charset="-122"/>
                <a:cs typeface="微软雅黑" panose="020B0503020204020204" charset="-122"/>
              </a:rPr>
              <a:t>中华文化源远流长,化学与文化传承密不可分。下列说法错误的是(　　)</a:t>
            </a:r>
            <a:endParaRPr sz="2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solidFill>
                  <a:schemeClr val="tx1"/>
                </a:solidFill>
                <a:latin typeface="微软雅黑" panose="020B0503020204020204" charset="-122"/>
                <a:ea typeface="微软雅黑" panose="020B0503020204020204" charset="-122"/>
                <a:cs typeface="微软雅黑" panose="020B0503020204020204" charset="-122"/>
              </a:rPr>
              <a:t>A.青铜器“四羊方尊”的主要材质为合金</a:t>
            </a:r>
            <a:endParaRPr sz="2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solidFill>
                  <a:schemeClr val="tx1"/>
                </a:solidFill>
                <a:latin typeface="微软雅黑" panose="020B0503020204020204" charset="-122"/>
                <a:ea typeface="微软雅黑" panose="020B0503020204020204" charset="-122"/>
                <a:cs typeface="微软雅黑" panose="020B0503020204020204" charset="-122"/>
              </a:rPr>
              <a:t>B.长沙走马楼出土的竹木简牍主要成分是纤维素</a:t>
            </a:r>
            <a:endParaRPr sz="2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solidFill>
                  <a:schemeClr val="tx1"/>
                </a:solidFill>
                <a:latin typeface="微软雅黑" panose="020B0503020204020204" charset="-122"/>
                <a:ea typeface="微软雅黑" panose="020B0503020204020204" charset="-122"/>
                <a:cs typeface="微软雅黑" panose="020B0503020204020204" charset="-122"/>
              </a:rPr>
              <a:t>C.蔡伦采用碱液蒸煮制浆法造纸,该过程不涉及化学变化</a:t>
            </a:r>
            <a:endParaRPr sz="2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solidFill>
                  <a:schemeClr val="tx1"/>
                </a:solidFill>
                <a:latin typeface="微软雅黑" panose="020B0503020204020204" charset="-122"/>
                <a:ea typeface="微软雅黑" panose="020B0503020204020204" charset="-122"/>
                <a:cs typeface="微软雅黑" panose="020B0503020204020204" charset="-122"/>
              </a:rPr>
              <a:t>D.铜官窑彩瓷是以黏土为主要原料,经高温烧结而成</a:t>
            </a:r>
            <a:endParaRPr sz="2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sz="20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8965" y="3799840"/>
            <a:ext cx="10092055" cy="1783715"/>
          </a:xfrm>
          <a:prstGeom prst="rect">
            <a:avLst/>
          </a:prstGeom>
          <a:noFill/>
        </p:spPr>
        <p:txBody>
          <a:bodyPr wrap="square" rtlCol="0" anchor="t">
            <a:spAutoFit/>
          </a:bodyPr>
          <a:p>
            <a:pPr>
              <a:lnSpc>
                <a:spcPct val="150000"/>
              </a:lnSpc>
              <a:spcBef>
                <a:spcPct val="0"/>
              </a:spcBef>
              <a:spcAft>
                <a:spcPct val="0"/>
              </a:spcAft>
            </a:pPr>
            <a:r>
              <a:rPr sz="2000">
                <a:latin typeface="微软雅黑" panose="020B0503020204020204" charset="-122"/>
                <a:ea typeface="微软雅黑" panose="020B0503020204020204" charset="-122"/>
                <a:cs typeface="微软雅黑" panose="020B0503020204020204" charset="-122"/>
                <a:sym typeface="+mn-ea"/>
              </a:rPr>
              <a:t>【解析】青铜属于铜的合金,A正确;竹木简牍主要成分是纤维素,B正确;碱液蒸煮制浆的过程中,木材中的树脂等成分会与碱反应,所以涉及化学变化,C错误;铜官窑彩瓷属于陶瓷,陶瓷一般以黏土为主要原料,经高温烧结而成,D正确。</a:t>
            </a:r>
            <a:endParaRPr sz="200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159365" y="1487170"/>
            <a:ext cx="619125" cy="377825"/>
          </a:xfrm>
          <a:prstGeom prst="rect">
            <a:avLst/>
          </a:prstGeom>
          <a:noFill/>
        </p:spPr>
        <p:txBody>
          <a:bodyPr wrap="square" rtlCol="0">
            <a:noAutofit/>
          </a:bodyPr>
          <a:p>
            <a:pPr>
              <a:lnSpc>
                <a:spcPct val="150000"/>
              </a:lnSpc>
              <a:spcBef>
                <a:spcPct val="0"/>
              </a:spcBef>
              <a:spcAft>
                <a:spcPct val="0"/>
              </a:spcAft>
            </a:pPr>
            <a:r>
              <a:rPr lang="en-US" b="1">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5137785"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考法3　物质的性质与应用</a:t>
            </a:r>
            <a:endParaRPr sz="2400" b="1">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82015" y="1722755"/>
            <a:ext cx="10709275" cy="3784600"/>
          </a:xfrm>
          <a:prstGeom prst="rect">
            <a:avLst/>
          </a:prstGeom>
          <a:noFill/>
          <a:ln w="9525">
            <a:noFill/>
          </a:ln>
        </p:spPr>
        <p:txBody>
          <a:bodyPr wrap="square">
            <a:spAutoFit/>
          </a:bodyPr>
          <a:p>
            <a:pPr indent="0">
              <a:lnSpc>
                <a:spcPct val="150000"/>
              </a:lnSpc>
              <a:spcBef>
                <a:spcPts val="0"/>
              </a:spcBef>
              <a:spcAft>
                <a:spcPts val="0"/>
              </a:spcAft>
            </a:pPr>
            <a:r>
              <a:rPr sz="2000" b="0">
                <a:latin typeface="微软雅黑" panose="020B0503020204020204" charset="-122"/>
                <a:ea typeface="微软雅黑" panose="020B0503020204020204" charset="-122"/>
                <a:cs typeface="微软雅黑" panose="020B0503020204020204" charset="-122"/>
              </a:rPr>
              <a:t>物质的性质与应用是高考的热点,侧重无机物和有机物性质与用途的逻辑关系的考查,体现化学学科在日常生活、工业生产、科研等方面的作用。</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sz="2000" b="0">
                <a:latin typeface="微软雅黑" panose="020B0503020204020204" charset="-122"/>
                <a:ea typeface="微软雅黑" panose="020B0503020204020204" charset="-122"/>
                <a:cs typeface="微软雅黑" panose="020B0503020204020204" charset="-122"/>
              </a:rPr>
              <a:t>题型的特点:物质的性质决定用途,用途体现性质。</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sz="2000" b="0">
                <a:latin typeface="微软雅黑" panose="020B0503020204020204" charset="-122"/>
                <a:ea typeface="微软雅黑" panose="020B0503020204020204" charset="-122"/>
                <a:cs typeface="微软雅黑" panose="020B0503020204020204" charset="-122"/>
              </a:rPr>
              <a:t>针对此类考查,我们应在日常学习中积累物质的特性。</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sz="2000" b="0">
                <a:latin typeface="微软雅黑" panose="020B0503020204020204" charset="-122"/>
                <a:ea typeface="微软雅黑" panose="020B0503020204020204" charset="-122"/>
                <a:cs typeface="微软雅黑" panose="020B0503020204020204" charset="-122"/>
              </a:rPr>
              <a:t>(1)性质判断:由物质所含元素的价态或官能团判断氧化性、还原性;由物质的类别特点判断物质的性质,如弱酸、弱碱盐的水解。</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sz="2000" b="0">
                <a:latin typeface="微软雅黑" panose="020B0503020204020204" charset="-122"/>
                <a:ea typeface="微软雅黑" panose="020B0503020204020204" charset="-122"/>
                <a:cs typeface="微软雅黑" panose="020B0503020204020204" charset="-122"/>
              </a:rPr>
              <a:t>(2)用途中的性质体现判断:先分析具体用途中物质的变化特点,再根据变化中物质表现的化学性质进行判断。</a:t>
            </a:r>
            <a:endParaRPr sz="2000" b="0">
              <a:latin typeface="微软雅黑" panose="020B0503020204020204" charset="-122"/>
              <a:ea typeface="微软雅黑" panose="020B0503020204020204" charset="-122"/>
              <a:cs typeface="微软雅黑" panose="020B0503020204020204" charset="-122"/>
            </a:endParaRPr>
          </a:p>
        </p:txBody>
      </p:sp>
      <p:pic>
        <p:nvPicPr>
          <p:cNvPr id="72" name="image60.jpeg"/>
          <p:cNvPicPr>
            <a:picLocks noChangeAspect="1"/>
          </p:cNvPicPr>
          <p:nvPr>
            <p:custDataLst>
              <p:tags r:id="rId1"/>
            </p:custDataLst>
          </p:nvPr>
        </p:nvPicPr>
        <p:blipFill>
          <a:blip r:embed="rId2"/>
          <a:stretch>
            <a:fillRect/>
          </a:stretch>
        </p:blipFill>
        <p:spPr>
          <a:xfrm>
            <a:off x="4488180" y="1262380"/>
            <a:ext cx="529590" cy="302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6257925" y="540893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2823845" y="3067050"/>
            <a:ext cx="6955790" cy="1014730"/>
          </a:xfrm>
          <a:prstGeom prst="rect">
            <a:avLst/>
          </a:prstGeom>
          <a:noFill/>
        </p:spPr>
        <p:txBody>
          <a:bodyPr wrap="square" rtlCol="0">
            <a:spAutoFit/>
          </a:bodyPr>
          <a:p>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第</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1</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章</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 </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物质及其变化</a:t>
            </a:r>
            <a:endPar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86409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08965" y="944245"/>
            <a:ext cx="10664190" cy="3256280"/>
          </a:xfrm>
          <a:prstGeom prst="rect">
            <a:avLst/>
          </a:prstGeom>
          <a:noFill/>
          <a:ln w="9525">
            <a:noFill/>
          </a:ln>
        </p:spPr>
        <p:txBody>
          <a:bodyPr wrap="square">
            <a:noAutofit/>
          </a:bodyPr>
          <a:p>
            <a:pPr indent="0">
              <a:lnSpc>
                <a:spcPct val="150000"/>
              </a:lnSpc>
              <a:spcBef>
                <a:spcPct val="0"/>
              </a:spcBef>
              <a:spcAft>
                <a:spcPct val="0"/>
              </a:spcAft>
            </a:pPr>
            <a:r>
              <a:rPr sz="2000">
                <a:solidFill>
                  <a:srgbClr val="FF0000"/>
                </a:solidFill>
                <a:latin typeface="微软雅黑" panose="020B0503020204020204" charset="-122"/>
                <a:ea typeface="微软雅黑" panose="020B0503020204020204" charset="-122"/>
                <a:cs typeface="微软雅黑" panose="020B0503020204020204" charset="-122"/>
              </a:rPr>
              <a:t> 真题例3</a:t>
            </a:r>
            <a:endParaRPr sz="200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latin typeface="仿宋" panose="02010609060101010101" charset="-122"/>
                <a:ea typeface="仿宋" panose="02010609060101010101" charset="-122"/>
                <a:cs typeface="仿宋" panose="02010609060101010101" charset="-122"/>
              </a:rPr>
              <a:t> [浙江2023年6月·4,3分]</a:t>
            </a:r>
            <a:r>
              <a:rPr sz="2000">
                <a:latin typeface="微软雅黑" panose="020B0503020204020204" charset="-122"/>
                <a:ea typeface="微软雅黑" panose="020B0503020204020204" charset="-122"/>
                <a:cs typeface="微软雅黑" panose="020B0503020204020204" charset="-122"/>
              </a:rPr>
              <a:t>物质的性质决定用途,下列两者对应关系不正确的是	(　　)</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latin typeface="微软雅黑" panose="020B0503020204020204" charset="-122"/>
                <a:ea typeface="微软雅黑" panose="020B0503020204020204" charset="-122"/>
                <a:cs typeface="微软雅黑" panose="020B0503020204020204" charset="-122"/>
              </a:rPr>
              <a:t>A.铝有强还原性,可用于制作门窗框架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latin typeface="微软雅黑" panose="020B0503020204020204" charset="-122"/>
                <a:ea typeface="微软雅黑" panose="020B0503020204020204" charset="-122"/>
                <a:cs typeface="微软雅黑" panose="020B0503020204020204" charset="-122"/>
              </a:rPr>
              <a:t>B.氧化钙易吸水,可用作干燥剂</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latin typeface="微软雅黑" panose="020B0503020204020204" charset="-122"/>
                <a:ea typeface="微软雅黑" panose="020B0503020204020204" charset="-122"/>
                <a:cs typeface="微软雅黑" panose="020B0503020204020204" charset="-122"/>
              </a:rPr>
              <a:t>C.维生素C具有还原性,可用作食品抗氧化剂</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spcBef>
                <a:spcPct val="0"/>
              </a:spcBef>
              <a:spcAft>
                <a:spcPct val="0"/>
              </a:spcAft>
            </a:pPr>
            <a:r>
              <a:rPr sz="2000">
                <a:latin typeface="微软雅黑" panose="020B0503020204020204" charset="-122"/>
                <a:ea typeface="微软雅黑" panose="020B0503020204020204" charset="-122"/>
                <a:cs typeface="微软雅黑" panose="020B0503020204020204" charset="-122"/>
              </a:rPr>
              <a:t>D.过氧化钠能与二氧化碳反应生成氧气,可作潜水艇中的供氧剂</a:t>
            </a:r>
            <a:endParaRPr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032365" y="1487170"/>
            <a:ext cx="619125" cy="377825"/>
          </a:xfrm>
          <a:prstGeom prst="rect">
            <a:avLst/>
          </a:prstGeom>
          <a:noFill/>
        </p:spPr>
        <p:txBody>
          <a:bodyPr wrap="square" rtlCol="0">
            <a:noAutofit/>
          </a:bodyPr>
          <a:p>
            <a:pPr>
              <a:lnSpc>
                <a:spcPct val="150000"/>
              </a:lnSpc>
              <a:spcBef>
                <a:spcPct val="0"/>
              </a:spcBef>
              <a:spcAft>
                <a:spcPct val="0"/>
              </a:spcAft>
            </a:pPr>
            <a:r>
              <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rPr>
              <a:t>A</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0" name="文本框 99"/>
          <p:cNvSpPr txBox="1"/>
          <p:nvPr/>
        </p:nvSpPr>
        <p:spPr>
          <a:xfrm>
            <a:off x="608965" y="3949700"/>
            <a:ext cx="10785475" cy="1476375"/>
          </a:xfrm>
          <a:prstGeom prst="rect">
            <a:avLst/>
          </a:prstGeom>
          <a:noFill/>
          <a:ln w="9525">
            <a:noFill/>
          </a:ln>
        </p:spPr>
        <p:txBody>
          <a:bodyPr wrap="square">
            <a:spAutoFit/>
          </a:bodyPr>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【解析】铝表面易形成致密的氧化膜而耐腐蚀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且铝合金硬度较大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所以铝可用于制作门窗框架</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;CaO</a:t>
            </a:r>
            <a:r>
              <a:rPr lang="zh-CN" sz="2000" b="0">
                <a:latin typeface="微软雅黑" panose="020B0503020204020204" charset="-122"/>
                <a:ea typeface="微软雅黑" panose="020B0503020204020204" charset="-122"/>
                <a:cs typeface="微软雅黑" panose="020B0503020204020204" charset="-122"/>
              </a:rPr>
              <a:t>具有吸水性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可用作干燥剂</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维生素</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具有还原性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可用作食品抗氧化剂</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能与</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反应生成</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可作潜水艇中的供氧剂</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P spid="6" grpId="0"/>
      <p:bldP spid="6" grpId="1"/>
      <p:bldP spid="100" grpId="0"/>
      <p:bldP spid="10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2</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23697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离子反应　离子方程式</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3508375" cy="368300"/>
          </a:xfrm>
          <a:prstGeom prst="rect">
            <a:avLst/>
          </a:prstGeom>
          <a:noFill/>
        </p:spPr>
        <p:txBody>
          <a:bodyPr wrap="square" rtlCol="0">
            <a:spAutoFit/>
          </a:bodyPr>
          <a:p>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电解质及其分布</a:t>
            </a: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77" name="image65.jpeg"/>
          <p:cNvPicPr>
            <a:picLocks noChangeAspect="1"/>
          </p:cNvPicPr>
          <p:nvPr>
            <p:custDataLst>
              <p:tags r:id="rId1"/>
            </p:custDataLst>
          </p:nvPr>
        </p:nvPicPr>
        <p:blipFill>
          <a:blip r:embed="rId2"/>
          <a:stretch>
            <a:fillRect/>
          </a:stretch>
        </p:blipFill>
        <p:spPr>
          <a:xfrm>
            <a:off x="1716405" y="1536065"/>
            <a:ext cx="5628640" cy="2164080"/>
          </a:xfrm>
          <a:prstGeom prst="rect">
            <a:avLst/>
          </a:prstGeom>
        </p:spPr>
      </p:pic>
      <p:sp>
        <p:nvSpPr>
          <p:cNvPr id="8" name="文本框 7"/>
          <p:cNvSpPr txBox="1"/>
          <p:nvPr>
            <p:custDataLst>
              <p:tags r:id="rId3"/>
            </p:custDataLst>
          </p:nvPr>
        </p:nvSpPr>
        <p:spPr>
          <a:xfrm>
            <a:off x="755015" y="4067175"/>
            <a:ext cx="466090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a:t>
            </a:r>
            <a:r>
              <a:rPr lang="en-US" b="1">
                <a:cs typeface="方正兰亭中黑_GBK" panose="02000000000000000000" charset="-122"/>
              </a:rPr>
              <a:t> </a:t>
            </a:r>
            <a:r>
              <a:rPr b="1">
                <a:cs typeface="方正兰亭中黑_GBK" panose="02000000000000000000" charset="-122"/>
              </a:rPr>
              <a:t>电解质相关判断的3个注意点</a:t>
            </a:r>
            <a:endParaRPr b="1">
              <a:cs typeface="方正兰亭中黑_GBK" panose="02000000000000000000" charset="-122"/>
            </a:endParaRPr>
          </a:p>
        </p:txBody>
      </p:sp>
      <p:sp>
        <p:nvSpPr>
          <p:cNvPr id="100" name="文本框 99"/>
          <p:cNvSpPr txBox="1"/>
          <p:nvPr/>
        </p:nvSpPr>
        <p:spPr>
          <a:xfrm>
            <a:off x="755015" y="4435475"/>
            <a:ext cx="10803890" cy="1087755"/>
          </a:xfrm>
          <a:prstGeom prst="rect">
            <a:avLst/>
          </a:prstGeom>
          <a:noFill/>
          <a:ln w="9525">
            <a:noFill/>
          </a:ln>
        </p:spPr>
        <p:txBody>
          <a:bodyPr wrap="square">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单质和混合物既不是电解质也不是非电解质。</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电解质不一定导电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如固体</a:t>
            </a:r>
            <a:r>
              <a:rPr lang="en-US" b="0">
                <a:latin typeface="微软雅黑" panose="020B0503020204020204" charset="-122"/>
                <a:ea typeface="微软雅黑" panose="020B0503020204020204" charset="-122"/>
                <a:cs typeface="微软雅黑" panose="020B0503020204020204" charset="-122"/>
              </a:rPr>
              <a:t>NaCl</a:t>
            </a:r>
            <a:r>
              <a:rPr lang="zh-CN" b="0">
                <a:latin typeface="微软雅黑" panose="020B0503020204020204" charset="-122"/>
                <a:ea typeface="微软雅黑" panose="020B0503020204020204" charset="-122"/>
                <a:cs typeface="微软雅黑" panose="020B0503020204020204" charset="-122"/>
              </a:rPr>
              <a:t>、液态</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均不导电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导电的物质不一定是电解质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如金属单质、电解质溶液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混合物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均可导电</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但都不是电解质。</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因自身电离而导电的化合物才是电解质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等为非电解质。</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4594860" cy="368300"/>
          </a:xfrm>
          <a:prstGeom prst="rect">
            <a:avLst/>
          </a:prstGeom>
          <a:noFill/>
        </p:spPr>
        <p:txBody>
          <a:bodyPr wrap="square" rtlCol="0">
            <a:spAutoFit/>
          </a:bodyPr>
          <a:p>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熟记常见的强电解质和弱电解质</a:t>
            </a:r>
            <a:endParaRPr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47065" y="1498600"/>
          <a:ext cx="5337810" cy="4277995"/>
        </p:xfrm>
        <a:graphic>
          <a:graphicData uri="http://schemas.openxmlformats.org/drawingml/2006/table">
            <a:tbl>
              <a:tblPr/>
              <a:tblGrid>
                <a:gridCol w="706755"/>
                <a:gridCol w="4631055"/>
              </a:tblGrid>
              <a:tr h="1717040">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强电解质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①强酸:H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、HNO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、HCl、HBr</a:t>
                      </a:r>
                      <a:r>
                        <a:rPr lang="en-US" sz="1800" b="0">
                          <a:latin typeface="微软雅黑" panose="020B0503020204020204" charset="-122"/>
                          <a:ea typeface="微软雅黑" panose="020B0503020204020204" charset="-122"/>
                          <a:cs typeface="微软雅黑" panose="020B0503020204020204" charset="-122"/>
                        </a:rPr>
                        <a:t>、HI、HClO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等②强碱:</a:t>
                      </a:r>
                      <a:r>
                        <a:rPr lang="en-US" sz="1800" b="0">
                          <a:latin typeface="微软雅黑" panose="020B0503020204020204" charset="-122"/>
                          <a:ea typeface="微软雅黑" panose="020B0503020204020204" charset="-122"/>
                          <a:cs typeface="微软雅黑" panose="020B0503020204020204" charset="-122"/>
                        </a:rPr>
                        <a:t>NaOH、KOH、</a:t>
                      </a:r>
                      <a:r>
                        <a:rPr lang="en-US" sz="1800" b="0">
                          <a:latin typeface="微软雅黑" panose="020B0503020204020204" charset="-122"/>
                          <a:ea typeface="微软雅黑" panose="020B0503020204020204" charset="-122"/>
                          <a:cs typeface="微软雅黑" panose="020B0503020204020204" charset="-122"/>
                        </a:rPr>
                        <a:t>Ba(OH)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Ca(OH)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③盐:大多数盐都是强电解质</a:t>
                      </a:r>
                      <a:r>
                        <a:rPr lang="en-US" sz="1800" b="0">
                          <a:latin typeface="微软雅黑" panose="020B0503020204020204" charset="-122"/>
                          <a:ea typeface="微软雅黑" panose="020B0503020204020204" charset="-122"/>
                          <a:cs typeface="微软雅黑" panose="020B0503020204020204" charset="-122"/>
                        </a:rPr>
                        <a:t>④活泼金属氧化物:Na</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O、MgO</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560955">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弱电解质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nSpc>
                          <a:spcPct val="150000"/>
                        </a:lnSpc>
                        <a:buNone/>
                      </a:pPr>
                      <a:r>
                        <a:rPr lang="en-US" sz="1800" b="0">
                          <a:latin typeface="微软雅黑" panose="020B0503020204020204" charset="-122"/>
                          <a:ea typeface="微软雅黑" panose="020B0503020204020204" charset="-122"/>
                          <a:cs typeface="微软雅黑" panose="020B0503020204020204" charset="-122"/>
                        </a:rPr>
                        <a:t>①弱酸:HF</a:t>
                      </a:r>
                      <a:r>
                        <a:rPr lang="en-US" sz="1800" b="0">
                          <a:latin typeface="微软雅黑" panose="020B0503020204020204" charset="-122"/>
                          <a:ea typeface="微软雅黑" panose="020B0503020204020204" charset="-122"/>
                          <a:cs typeface="微软雅黑" panose="020B0503020204020204" charset="-122"/>
                        </a:rPr>
                        <a:t>、HClO、H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S、HNO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PO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SiO</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、HCN、CH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COOH、H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等</a:t>
                      </a:r>
                      <a:r>
                        <a:rPr lang="en-US" sz="1800" b="0">
                          <a:latin typeface="微软雅黑" panose="020B0503020204020204" charset="-122"/>
                          <a:ea typeface="微软雅黑" panose="020B0503020204020204" charset="-122"/>
                          <a:cs typeface="微软雅黑" panose="020B0503020204020204" charset="-122"/>
                        </a:rPr>
                        <a:t>②弱碱:NH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O以及难溶的碱,如</a:t>
                      </a:r>
                      <a:r>
                        <a:rPr lang="en-US" sz="1800" b="0">
                          <a:latin typeface="微软雅黑" panose="020B0503020204020204" charset="-122"/>
                          <a:ea typeface="微软雅黑" panose="020B0503020204020204" charset="-122"/>
                          <a:cs typeface="微软雅黑" panose="020B0503020204020204" charset="-122"/>
                        </a:rPr>
                        <a:t>Mg(OH)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Fe(OH)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Cu(OH)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等</a:t>
                      </a:r>
                      <a:r>
                        <a:rPr lang="en-US" sz="1800" b="0">
                          <a:latin typeface="微软雅黑" panose="020B0503020204020204" charset="-122"/>
                          <a:ea typeface="微软雅黑" panose="020B0503020204020204" charset="-122"/>
                          <a:cs typeface="微软雅黑" panose="020B0503020204020204" charset="-122"/>
                        </a:rPr>
                        <a:t>③水④少数盐</a:t>
                      </a:r>
                      <a:r>
                        <a:rPr lang="en-US" sz="1800" b="0">
                          <a:latin typeface="微软雅黑" panose="020B0503020204020204" charset="-122"/>
                          <a:ea typeface="微软雅黑" panose="020B0503020204020204" charset="-122"/>
                          <a:cs typeface="微软雅黑" panose="020B0503020204020204" charset="-122"/>
                        </a:rPr>
                        <a:t>,如(CH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COO)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Pb等</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84" name="image72.jpeg"/>
          <p:cNvPicPr>
            <a:picLocks noChangeAspect="1"/>
          </p:cNvPicPr>
          <p:nvPr>
            <p:custDataLst>
              <p:tags r:id="rId2"/>
            </p:custDataLst>
          </p:nvPr>
        </p:nvPicPr>
        <p:blipFill>
          <a:blip r:embed="rId3"/>
          <a:stretch>
            <a:fillRect/>
          </a:stretch>
        </p:blipFill>
        <p:spPr>
          <a:xfrm>
            <a:off x="6235700" y="1118235"/>
            <a:ext cx="1645920" cy="504825"/>
          </a:xfrm>
          <a:prstGeom prst="rect">
            <a:avLst/>
          </a:prstGeom>
        </p:spPr>
      </p:pic>
      <p:sp>
        <p:nvSpPr>
          <p:cNvPr id="5" name="文本框 4"/>
          <p:cNvSpPr txBox="1"/>
          <p:nvPr/>
        </p:nvSpPr>
        <p:spPr>
          <a:xfrm>
            <a:off x="6518910" y="1875155"/>
            <a:ext cx="4817110" cy="2439035"/>
          </a:xfrm>
          <a:prstGeom prst="rect">
            <a:avLst/>
          </a:prstGeom>
          <a:noFill/>
          <a:ln w="9525">
            <a:noFill/>
          </a:ln>
        </p:spPr>
        <p:txBody>
          <a:bodyPr>
            <a:noAutofit/>
          </a:bodyPr>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电解质的强弱与电解质溶液导电能力的强弱、溶解度大小没有必然联系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CaCO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的溶解度很小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其水溶液导电能力很弱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a:t>
            </a:r>
            <a:r>
              <a:rPr lang="en-US" sz="2000" b="0">
                <a:latin typeface="微软雅黑" panose="020B0503020204020204" charset="-122"/>
                <a:ea typeface="微软雅黑" panose="020B0503020204020204" charset="-122"/>
                <a:cs typeface="微软雅黑" panose="020B0503020204020204" charset="-122"/>
              </a:rPr>
              <a:t>CaCO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溶于水的部分完全电离</a:t>
            </a:r>
            <a:r>
              <a:rPr lang="en-US" sz="2000" b="0">
                <a:latin typeface="微软雅黑" panose="020B0503020204020204" charset="-122"/>
                <a:ea typeface="微软雅黑" panose="020B0503020204020204" charset="-122"/>
                <a:cs typeface="微软雅黑" panose="020B0503020204020204" charset="-122"/>
              </a:rPr>
              <a:t>,CaCO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属于强电解质。</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4594860" cy="368300"/>
          </a:xfrm>
          <a:prstGeom prst="rect">
            <a:avLst/>
          </a:prstGeom>
          <a:noFill/>
        </p:spPr>
        <p:txBody>
          <a:bodyPr wrap="square" rtlCol="0">
            <a:spAutoFit/>
          </a:bodyPr>
          <a:p>
            <a:r>
              <a:rPr lang="en-US" b="1">
                <a:latin typeface="微软雅黑" panose="020B0503020204020204" charset="-122"/>
                <a:ea typeface="微软雅黑" panose="020B0503020204020204" charset="-122"/>
                <a:cs typeface="微软雅黑" panose="020B0503020204020204" charset="-122"/>
              </a:rPr>
              <a:t>3.</a:t>
            </a:r>
            <a:r>
              <a:rPr b="1">
                <a:latin typeface="微软雅黑" panose="020B0503020204020204" charset="-122"/>
                <a:ea typeface="微软雅黑" panose="020B0503020204020204" charset="-122"/>
                <a:cs typeface="微软雅黑" panose="020B0503020204020204" charset="-122"/>
              </a:rPr>
              <a:t>电离方程式的书写</a:t>
            </a:r>
            <a:endParaRPr b="1">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0075" y="1415415"/>
            <a:ext cx="10883900" cy="437769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强电解质完全电离</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用</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表示。</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弱电解质部分电离</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用</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表示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多元弱酸的电离分步书写</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多元弱碱分步电离一步书写。</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酸式盐的电离。多元强酸酸式盐与多元弱酸酸式盐的阴离子电离方式不同。</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熔融状态时</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3399155" y="1509395"/>
            <a:ext cx="627380" cy="274320"/>
          </a:xfrm>
          <a:prstGeom prst="rect">
            <a:avLst/>
          </a:prstGeom>
          <a:noFill/>
          <a:ln w="9525">
            <a:noFill/>
          </a:ln>
        </p:spPr>
      </p:pic>
      <p:pic>
        <p:nvPicPr>
          <p:cNvPr id="7" name="图片 6"/>
          <p:cNvPicPr/>
          <p:nvPr/>
        </p:nvPicPr>
        <p:blipFill>
          <a:blip r:embed="rId2"/>
          <a:stretch>
            <a:fillRect/>
          </a:stretch>
        </p:blipFill>
        <p:spPr>
          <a:xfrm>
            <a:off x="3356610" y="1988820"/>
            <a:ext cx="669925" cy="276860"/>
          </a:xfrm>
          <a:prstGeom prst="rect">
            <a:avLst/>
          </a:prstGeom>
          <a:noFill/>
          <a:ln w="9525">
            <a:noFill/>
          </a:ln>
        </p:spPr>
      </p:pic>
      <p:pic>
        <p:nvPicPr>
          <p:cNvPr id="16" name="图片 15"/>
          <p:cNvPicPr>
            <a:picLocks noChangeAspect="1"/>
          </p:cNvPicPr>
          <p:nvPr>
            <p:custDataLst>
              <p:tags r:id="rId3"/>
            </p:custDataLst>
          </p:nvPr>
        </p:nvPicPr>
        <p:blipFill>
          <a:blip r:embed="rId4"/>
          <a:stretch>
            <a:fillRect/>
          </a:stretch>
        </p:blipFill>
        <p:spPr>
          <a:xfrm>
            <a:off x="1113155" y="2868295"/>
            <a:ext cx="4384675" cy="1358900"/>
          </a:xfrm>
          <a:prstGeom prst="rect">
            <a:avLst/>
          </a:prstGeom>
        </p:spPr>
      </p:pic>
      <p:pic>
        <p:nvPicPr>
          <p:cNvPr id="17" name="图片 16"/>
          <p:cNvPicPr>
            <a:picLocks noChangeAspect="1"/>
          </p:cNvPicPr>
          <p:nvPr>
            <p:custDataLst>
              <p:tags r:id="rId5"/>
            </p:custDataLst>
          </p:nvPr>
        </p:nvPicPr>
        <p:blipFill>
          <a:blip r:embed="rId6"/>
          <a:stretch>
            <a:fillRect/>
          </a:stretch>
        </p:blipFill>
        <p:spPr>
          <a:xfrm>
            <a:off x="2275205" y="4427855"/>
            <a:ext cx="2952115" cy="372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993775"/>
            <a:ext cx="4594860" cy="368300"/>
          </a:xfrm>
          <a:prstGeom prst="rect">
            <a:avLst/>
          </a:prstGeom>
          <a:noFill/>
        </p:spPr>
        <p:txBody>
          <a:bodyPr wrap="square" rtlCol="0">
            <a:spAutoFit/>
          </a:bodyPr>
          <a:p>
            <a:r>
              <a:rPr lang="en-US" b="1">
                <a:latin typeface="微软雅黑" panose="020B0503020204020204" charset="-122"/>
                <a:ea typeface="微软雅黑" panose="020B0503020204020204" charset="-122"/>
                <a:cs typeface="微软雅黑" panose="020B0503020204020204" charset="-122"/>
              </a:rPr>
              <a:t>4.</a:t>
            </a:r>
            <a:r>
              <a:rPr b="1">
                <a:latin typeface="微软雅黑" panose="020B0503020204020204" charset="-122"/>
                <a:ea typeface="微软雅黑" panose="020B0503020204020204" charset="-122"/>
                <a:cs typeface="微软雅黑" panose="020B0503020204020204" charset="-122"/>
              </a:rPr>
              <a:t>离子反应、离子方程式</a:t>
            </a:r>
            <a:endParaRPr b="1">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600075" y="1386205"/>
            <a:ext cx="10965180" cy="3080385"/>
          </a:xfrm>
          <a:prstGeom prst="rect">
            <a:avLst/>
          </a:prstGeom>
          <a:noFill/>
          <a:ln w="9525">
            <a:noFill/>
          </a:ln>
        </p:spPr>
        <p:txBody>
          <a:bodyPr wrap="square">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离子反应发生的条件离子之间发生复分解反应、氧化还原反应、络合反应等。</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离子方程式的书写方法</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按步书写法</a:t>
            </a: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写</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化学方程式</a:t>
            </a:r>
            <a:r>
              <a:rPr lang="en-US" b="0">
                <a:latin typeface="微软雅黑" panose="020B0503020204020204" charset="-122"/>
                <a:ea typeface="微软雅黑" panose="020B0503020204020204" charset="-122"/>
                <a:cs typeface="微软雅黑" panose="020B0503020204020204" charset="-122"/>
              </a:rPr>
              <a:t>b.</a:t>
            </a:r>
            <a:r>
              <a:rPr lang="zh-CN" b="0">
                <a:latin typeface="微软雅黑" panose="020B0503020204020204" charset="-122"/>
                <a:ea typeface="微软雅黑" panose="020B0503020204020204" charset="-122"/>
                <a:cs typeface="微软雅黑" panose="020B0503020204020204" charset="-122"/>
              </a:rPr>
              <a:t>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可溶性强电解质和</a:t>
            </a:r>
            <a:r>
              <a:rPr lang="zh-CN" b="0" u="wavy">
                <a:latin typeface="微软雅黑" panose="020B0503020204020204" charset="-122"/>
                <a:ea typeface="微软雅黑" panose="020B0503020204020204" charset="-122"/>
                <a:cs typeface="微软雅黑" panose="020B0503020204020204" charset="-122"/>
              </a:rPr>
              <a:t>以离子形式存在的微溶强电解质</a:t>
            </a:r>
            <a:r>
              <a:rPr lang="en-US" b="0">
                <a:latin typeface="微软雅黑" panose="020B0503020204020204" charset="-122"/>
                <a:ea typeface="微软雅黑" panose="020B0503020204020204" charset="-122"/>
                <a:cs typeface="微软雅黑" panose="020B0503020204020204" charset="-122"/>
              </a:rPr>
              <a:t>c.</a:t>
            </a:r>
            <a:r>
              <a:rPr lang="zh-CN" b="0">
                <a:latin typeface="微软雅黑" panose="020B0503020204020204" charset="-122"/>
                <a:ea typeface="微软雅黑" panose="020B0503020204020204" charset="-122"/>
                <a:cs typeface="微软雅黑" panose="020B0503020204020204" charset="-122"/>
              </a:rPr>
              <a:t>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不参加反应的离子和分子</a:t>
            </a:r>
            <a:r>
              <a:rPr lang="en-US" b="0">
                <a:latin typeface="微软雅黑" panose="020B0503020204020204" charset="-122"/>
                <a:ea typeface="微软雅黑" panose="020B0503020204020204" charset="-122"/>
                <a:cs typeface="微软雅黑" panose="020B0503020204020204" charset="-122"/>
              </a:rPr>
              <a:t>d.</a:t>
            </a:r>
            <a:r>
              <a:rPr lang="zh-CN" b="0">
                <a:latin typeface="微软雅黑" panose="020B0503020204020204" charset="-122"/>
                <a:ea typeface="微软雅黑" panose="020B0503020204020204" charset="-122"/>
                <a:cs typeface="微软雅黑" panose="020B0503020204020204" charset="-122"/>
              </a:rPr>
              <a:t>查</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反应前后各元素的原子个数和离子电荷总数是否相等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化学计量数是否是最简整数比</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抓本质写法</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找出实际参加反应的离子直接写</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1"/>
            </p:custDataLst>
          </p:nvPr>
        </p:nvSpPr>
        <p:spPr>
          <a:xfrm>
            <a:off x="755015" y="4466590"/>
            <a:ext cx="4660900" cy="368300"/>
          </a:xfrm>
          <a:prstGeom prst="rect">
            <a:avLst/>
          </a:prstGeom>
          <a:solidFill>
            <a:srgbClr val="FFC000"/>
          </a:solidFill>
          <a:ln w="9525">
            <a:noFill/>
          </a:ln>
        </p:spPr>
        <p:txBody>
          <a:bodyPr wrap="square">
            <a:spAutoFit/>
          </a:bodyPr>
          <a:p>
            <a:pPr indent="0"/>
            <a:r>
              <a:rPr b="1">
                <a:cs typeface="方正兰亭中黑_GBK" panose="02000000000000000000" charset="-122"/>
              </a:rPr>
              <a:t>归纳总结</a:t>
            </a:r>
            <a:r>
              <a:rPr lang="en-US" b="1">
                <a:cs typeface="方正兰亭中黑_GBK" panose="02000000000000000000" charset="-122"/>
              </a:rPr>
              <a:t> </a:t>
            </a:r>
            <a:r>
              <a:rPr b="1">
                <a:cs typeface="方正兰亭中黑_GBK" panose="02000000000000000000" charset="-122"/>
              </a:rPr>
              <a:t>离子方程式中的拆分原则</a:t>
            </a:r>
            <a:endParaRPr b="1">
              <a:cs typeface="方正兰亭中黑_GBK" panose="02000000000000000000" charset="-122"/>
            </a:endParaRPr>
          </a:p>
        </p:txBody>
      </p:sp>
      <p:sp>
        <p:nvSpPr>
          <p:cNvPr id="3" name="文本框 2"/>
          <p:cNvSpPr txBox="1"/>
          <p:nvPr/>
        </p:nvSpPr>
        <p:spPr>
          <a:xfrm>
            <a:off x="487680" y="4834890"/>
            <a:ext cx="10964545" cy="1364615"/>
          </a:xfrm>
          <a:prstGeom prst="rect">
            <a:avLst/>
          </a:prstGeom>
          <a:noFill/>
          <a:ln w="9525">
            <a:noFill/>
          </a:ln>
        </p:spPr>
        <p:txBody>
          <a:bodyPr wrap="square">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应拆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强酸、强碱和大多数可溶性盐。</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不拆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难溶物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CaCO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、弱电解质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HF)</a:t>
            </a:r>
            <a:r>
              <a:rPr lang="zh-CN" b="0">
                <a:latin typeface="微软雅黑" panose="020B0503020204020204" charset="-122"/>
                <a:ea typeface="微软雅黑" panose="020B0503020204020204" charset="-122"/>
                <a:cs typeface="微软雅黑" panose="020B0503020204020204" charset="-122"/>
              </a:rPr>
              <a:t>、氧化物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、多元弱酸的酸式酸根离子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HS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、非电解质</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如蔗糖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、固相反应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如氯化铵固体与氢氧化钙固体混合加热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4452620" y="5212715"/>
            <a:ext cx="264795" cy="3270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5137785"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考法1　离子方程式的正误判断</a:t>
            </a:r>
            <a:endParaRPr sz="2400" b="1">
              <a:latin typeface="微软雅黑" panose="020B0503020204020204" charset="-122"/>
              <a:ea typeface="微软雅黑" panose="020B0503020204020204" charset="-122"/>
              <a:cs typeface="微软雅黑" panose="020B0503020204020204" charset="-122"/>
            </a:endParaRPr>
          </a:p>
        </p:txBody>
      </p:sp>
      <p:pic>
        <p:nvPicPr>
          <p:cNvPr id="72" name="image60.jpeg"/>
          <p:cNvPicPr>
            <a:picLocks noChangeAspect="1"/>
          </p:cNvPicPr>
          <p:nvPr>
            <p:custDataLst>
              <p:tags r:id="rId1"/>
            </p:custDataLst>
          </p:nvPr>
        </p:nvPicPr>
        <p:blipFill>
          <a:blip r:embed="rId2"/>
          <a:stretch>
            <a:fillRect/>
          </a:stretch>
        </p:blipFill>
        <p:spPr>
          <a:xfrm>
            <a:off x="5112385" y="1167130"/>
            <a:ext cx="529590" cy="302260"/>
          </a:xfrm>
          <a:prstGeom prst="rect">
            <a:avLst/>
          </a:prstGeom>
        </p:spPr>
      </p:pic>
      <p:sp>
        <p:nvSpPr>
          <p:cNvPr id="112" name="文本框 111"/>
          <p:cNvSpPr txBox="1"/>
          <p:nvPr/>
        </p:nvSpPr>
        <p:spPr>
          <a:xfrm>
            <a:off x="574675" y="1877060"/>
            <a:ext cx="10791825" cy="424624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1.</a:t>
            </a:r>
            <a:r>
              <a:rPr lang="zh-CN" b="1">
                <a:latin typeface="微软雅黑" panose="020B0503020204020204" charset="-122"/>
                <a:ea typeface="微软雅黑" panose="020B0503020204020204" charset="-122"/>
                <a:cs typeface="微软雅黑" panose="020B0503020204020204" charset="-122"/>
              </a:rPr>
              <a:t>看离子反应是否符合客观事实</a:t>
            </a:r>
            <a:r>
              <a:rPr lang="en-US" b="1">
                <a:latin typeface="微软雅黑" panose="020B0503020204020204" charset="-122"/>
                <a:ea typeface="微软雅黑" panose="020B0503020204020204" charset="-122"/>
                <a:cs typeface="微软雅黑" panose="020B0503020204020204" charset="-122"/>
              </a:rPr>
              <a:t>,</a:t>
            </a:r>
            <a:r>
              <a:rPr lang="zh-CN" b="1">
                <a:latin typeface="微软雅黑" panose="020B0503020204020204" charset="-122"/>
                <a:ea typeface="微软雅黑" panose="020B0503020204020204" charset="-122"/>
                <a:cs typeface="微软雅黑" panose="020B0503020204020204" charset="-122"/>
              </a:rPr>
              <a:t>不可主观臆造</a:t>
            </a:r>
            <a:r>
              <a:rPr lang="zh-CN" b="0">
                <a:latin typeface="微软雅黑" panose="020B0503020204020204" charset="-122"/>
                <a:ea typeface="微软雅黑" panose="020B0503020204020204" charset="-122"/>
                <a:cs typeface="微软雅黑" panose="020B0503020204020204" charset="-122"/>
              </a:rPr>
              <a:t>如铁与稀硫酸、稀盐酸反应生成</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不会生成</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向</a:t>
            </a:r>
            <a:r>
              <a:rPr lang="en-US" b="0">
                <a:latin typeface="微软雅黑" panose="020B0503020204020204" charset="-122"/>
                <a:ea typeface="微软雅黑" panose="020B0503020204020204" charset="-122"/>
                <a:cs typeface="微软雅黑" panose="020B0503020204020204" charset="-122"/>
              </a:rPr>
              <a:t>Ca(ClO)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溶液中通入</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不会生成</a:t>
            </a:r>
            <a:r>
              <a:rPr lang="en-US" b="0">
                <a:latin typeface="微软雅黑" panose="020B0503020204020204" charset="-122"/>
                <a:ea typeface="微软雅黑" panose="020B0503020204020204" charset="-122"/>
                <a:cs typeface="微软雅黑" panose="020B0503020204020204" charset="-122"/>
              </a:rPr>
              <a:t>CaSO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a:t>
            </a:r>
            <a:r>
              <a:rPr lang="en-US" b="0">
                <a:solidFill>
                  <a:schemeClr val="tx1"/>
                </a:solidFill>
                <a:latin typeface="微软雅黑" panose="020B0503020204020204" charset="-122"/>
                <a:ea typeface="微软雅黑" panose="020B0503020204020204" charset="-122"/>
                <a:cs typeface="微软雅黑" panose="020B0503020204020204" charset="-122"/>
              </a:rPr>
              <a:t>CaSO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会被氧化成</a:t>
            </a:r>
            <a:r>
              <a:rPr lang="en-US" b="0">
                <a:solidFill>
                  <a:schemeClr val="tx1"/>
                </a:solidFill>
                <a:latin typeface="微软雅黑" panose="020B0503020204020204" charset="-122"/>
                <a:ea typeface="微软雅黑" panose="020B0503020204020204" charset="-122"/>
                <a:cs typeface="微软雅黑" panose="020B0503020204020204" charset="-122"/>
              </a:rPr>
              <a:t>CaSO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a:t>
            </a:r>
            <a:endParaRPr lang="zh-CN"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看物质拆分是否正确</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不能拆成离子的物质</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u="wavy">
                <a:solidFill>
                  <a:schemeClr val="tx1"/>
                </a:solidFill>
                <a:latin typeface="微软雅黑" panose="020B0503020204020204" charset="-122"/>
                <a:ea typeface="微软雅黑" panose="020B0503020204020204" charset="-122"/>
                <a:cs typeface="微软雅黑" panose="020B0503020204020204" charset="-122"/>
                <a:sym typeface="+mn-ea"/>
              </a:rPr>
              <a:t>单质、气体、氧化物、过氧化物、弱电解质、沉淀、弱酸的酸式酸根离子、非电解质等</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1">
                <a:solidFill>
                  <a:schemeClr val="tx1"/>
                </a:solidFill>
                <a:latin typeface="微软雅黑" panose="020B0503020204020204" charset="-122"/>
                <a:ea typeface="微软雅黑" panose="020B0503020204020204" charset="-122"/>
                <a:cs typeface="微软雅黑" panose="020B0503020204020204" charset="-122"/>
              </a:rPr>
              <a:t>3</a:t>
            </a:r>
            <a:r>
              <a:rPr lang="en-US" altLang="zh-CN" b="1">
                <a:solidFill>
                  <a:schemeClr val="tx1"/>
                </a:solidFill>
                <a:latin typeface="微软雅黑" panose="020B0503020204020204" charset="-122"/>
                <a:ea typeface="微软雅黑" panose="020B0503020204020204" charset="-122"/>
                <a:cs typeface="微软雅黑" panose="020B0503020204020204" charset="-122"/>
              </a:rPr>
              <a:t>.</a:t>
            </a:r>
            <a:r>
              <a:rPr lang="zh-CN" altLang="en-US" b="1">
                <a:solidFill>
                  <a:schemeClr val="tx1"/>
                </a:solidFill>
                <a:latin typeface="微软雅黑" panose="020B0503020204020204" charset="-122"/>
                <a:ea typeface="微软雅黑" panose="020B0503020204020204" charset="-122"/>
                <a:cs typeface="微软雅黑" panose="020B0503020204020204" charset="-122"/>
              </a:rPr>
              <a:t>看是否符合原子守恒、电荷守恒、得失电子守恒</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chemeClr val="tx1"/>
                </a:solidFill>
                <a:latin typeface="微软雅黑" panose="020B0503020204020204" charset="-122"/>
                <a:ea typeface="微软雅黑" panose="020B0503020204020204" charset="-122"/>
                <a:cs typeface="微软雅黑" panose="020B0503020204020204" charset="-122"/>
              </a:rPr>
              <a:t>如</a:t>
            </a:r>
            <a:r>
              <a:rPr lang="en-US" altLang="zh-CN" b="0">
                <a:solidFill>
                  <a:schemeClr val="tx1"/>
                </a:solidFill>
                <a:latin typeface="微软雅黑" panose="020B0503020204020204" charset="-122"/>
                <a:ea typeface="微软雅黑" panose="020B0503020204020204" charset="-122"/>
                <a:cs typeface="微软雅黑" panose="020B0503020204020204" charset="-122"/>
              </a:rPr>
              <a:t>                                 </a:t>
            </a:r>
            <a:r>
              <a:rPr lang="zh-CN" altLang="en-US" b="0">
                <a:solidFill>
                  <a:schemeClr val="tx1"/>
                </a:solidFill>
                <a:latin typeface="微软雅黑" panose="020B0503020204020204" charset="-122"/>
                <a:ea typeface="微软雅黑" panose="020B0503020204020204" charset="-122"/>
                <a:cs typeface="微软雅黑" panose="020B0503020204020204" charset="-122"/>
              </a:rPr>
              <a:t>,虽原子守恒,但电荷不守恒、得失电子不守恒,离子方程式书写错误,正确的离子方程式应为</a:t>
            </a:r>
            <a:r>
              <a:rPr lang="en-US" altLang="zh-CN" b="0">
                <a:solidFill>
                  <a:schemeClr val="tx1"/>
                </a:solidFill>
                <a:latin typeface="微软雅黑" panose="020B0503020204020204" charset="-122"/>
                <a:ea typeface="微软雅黑" panose="020B0503020204020204" charset="-122"/>
                <a:cs typeface="微软雅黑" panose="020B0503020204020204" charset="-122"/>
              </a:rPr>
              <a:t>                                 </a:t>
            </a:r>
            <a:r>
              <a:rPr lang="zh-CN" altLang="en-US"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3"/>
            </p:custDataLst>
          </p:nvPr>
        </p:nvPicPr>
        <p:blipFill>
          <a:blip r:embed="rId4"/>
          <a:stretch>
            <a:fillRect/>
          </a:stretch>
        </p:blipFill>
        <p:spPr>
          <a:xfrm>
            <a:off x="959485" y="4900930"/>
            <a:ext cx="2093595" cy="294005"/>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1670050" y="5337175"/>
            <a:ext cx="2085340" cy="258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12" name="文本框 111"/>
          <p:cNvSpPr txBox="1"/>
          <p:nvPr/>
        </p:nvSpPr>
        <p:spPr>
          <a:xfrm>
            <a:off x="561975" y="934720"/>
            <a:ext cx="10791825" cy="34150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4</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看离子之间配比是否正确</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如稀H</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SO</a:t>
            </a:r>
            <a:r>
              <a:rPr b="0" baseline="-25000">
                <a:latin typeface="微软雅黑" panose="020B0503020204020204" charset="-122"/>
                <a:ea typeface="微软雅黑" panose="020B0503020204020204" charset="-122"/>
                <a:cs typeface="微软雅黑" panose="020B0503020204020204" charset="-122"/>
              </a:rPr>
              <a:t>4</a:t>
            </a:r>
            <a:r>
              <a:rPr b="0">
                <a:latin typeface="微软雅黑" panose="020B0503020204020204" charset="-122"/>
                <a:ea typeface="微软雅黑" panose="020B0503020204020204" charset="-122"/>
                <a:cs typeface="微软雅黑" panose="020B0503020204020204" charset="-122"/>
              </a:rPr>
              <a:t>与Ba(OH)</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溶液反应,若写成</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,就是离子配比错误,应该写成</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5</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看用量对反应的影响</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如“少量”“等物质的量”“过量”“任意量”等对反应的离子方程式的影响(详见考法2)。</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6</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看是否遗漏反应</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如Ba(OH)</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溶液与CuSO</a:t>
            </a:r>
            <a:r>
              <a:rPr b="0" baseline="-25000">
                <a:latin typeface="微软雅黑" panose="020B0503020204020204" charset="-122"/>
                <a:ea typeface="微软雅黑" panose="020B0503020204020204" charset="-122"/>
                <a:cs typeface="微软雅黑" panose="020B0503020204020204" charset="-122"/>
              </a:rPr>
              <a:t>4</a:t>
            </a:r>
            <a:r>
              <a:rPr b="0">
                <a:latin typeface="微软雅黑" panose="020B0503020204020204" charset="-122"/>
                <a:ea typeface="微软雅黑" panose="020B0503020204020204" charset="-122"/>
                <a:cs typeface="微软雅黑" panose="020B0503020204020204" charset="-122"/>
              </a:rPr>
              <a:t>溶液反应,若写成</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,就遗漏了Cu</a:t>
            </a:r>
            <a:r>
              <a:rPr b="0" baseline="30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与OH</a:t>
            </a:r>
            <a:r>
              <a:rPr b="0" baseline="30000">
                <a:latin typeface="微软雅黑" panose="020B0503020204020204" charset="-122"/>
                <a:ea typeface="微软雅黑" panose="020B0503020204020204" charset="-122"/>
                <a:cs typeface="微软雅黑" panose="020B0503020204020204" charset="-122"/>
              </a:rPr>
              <a:t>-</a:t>
            </a:r>
            <a:r>
              <a:rPr b="0">
                <a:latin typeface="微软雅黑" panose="020B0503020204020204" charset="-122"/>
                <a:ea typeface="微软雅黑" panose="020B0503020204020204" charset="-122"/>
                <a:cs typeface="微软雅黑" panose="020B0503020204020204" charset="-122"/>
              </a:rPr>
              <a:t>的反应,应写成</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4627880" y="1468120"/>
            <a:ext cx="3905885" cy="34798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1111250" y="1888490"/>
            <a:ext cx="4114800" cy="360045"/>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4817745" y="3538855"/>
            <a:ext cx="2280285" cy="309245"/>
          </a:xfrm>
          <a:prstGeom prst="rect">
            <a:avLst/>
          </a:prstGeom>
        </p:spPr>
      </p:pic>
      <p:pic>
        <p:nvPicPr>
          <p:cNvPr id="9" name="图片 8"/>
          <p:cNvPicPr>
            <a:picLocks noChangeAspect="1"/>
          </p:cNvPicPr>
          <p:nvPr>
            <p:custDataLst>
              <p:tags r:id="rId7"/>
            </p:custDataLst>
          </p:nvPr>
        </p:nvPicPr>
        <p:blipFill>
          <a:blip r:embed="rId8"/>
          <a:stretch>
            <a:fillRect/>
          </a:stretch>
        </p:blipFill>
        <p:spPr>
          <a:xfrm>
            <a:off x="946785" y="3925570"/>
            <a:ext cx="4443095" cy="361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593090" y="960120"/>
            <a:ext cx="11026775" cy="466153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7.</a:t>
            </a:r>
            <a:r>
              <a:rPr lang="zh-CN" b="1">
                <a:latin typeface="微软雅黑" panose="020B0503020204020204" charset="-122"/>
                <a:ea typeface="微软雅黑" panose="020B0503020204020204" charset="-122"/>
                <a:cs typeface="微软雅黑" panose="020B0503020204020204" charset="-122"/>
              </a:rPr>
              <a:t>看反应符号是否正确</a:t>
            </a:r>
            <a:r>
              <a:rPr lang="zh-CN" b="0">
                <a:latin typeface="微软雅黑" panose="020B0503020204020204" charset="-122"/>
                <a:ea typeface="微软雅黑" panose="020B0503020204020204" charset="-122"/>
                <a:cs typeface="微软雅黑" panose="020B0503020204020204" charset="-122"/>
              </a:rPr>
              <a:t>看</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方正书宋_GBK" panose="03000509000000000000" charset="-122"/>
                <a:sym typeface="+mn-ea"/>
              </a:rPr>
              <a:t>”“       ”“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等反应符号书写是否正确。例如</a:t>
            </a:r>
            <a:r>
              <a:rPr lang="en-US">
                <a:latin typeface="微软雅黑" panose="020B0503020204020204" charset="-122"/>
                <a:ea typeface="微软雅黑" panose="020B0503020204020204" charset="-122"/>
                <a:cs typeface="微软雅黑" panose="020B0503020204020204" charset="-122"/>
                <a:sym typeface="+mn-ea"/>
              </a:rPr>
              <a:t>:(1)FeCl</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溶液中存在</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的水解</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用</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饱和溶液制</a:t>
            </a:r>
            <a:r>
              <a:rPr lang="en-US">
                <a:latin typeface="微软雅黑" panose="020B0503020204020204" charset="-122"/>
                <a:ea typeface="微软雅黑" panose="020B0503020204020204" charset="-122"/>
                <a:cs typeface="微软雅黑" panose="020B0503020204020204" charset="-122"/>
                <a:sym typeface="+mn-ea"/>
              </a:rPr>
              <a:t>Fe(OH)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胶体</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(3)FeCl</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溶液与</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溶液混合</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方正书宋_GBK" panose="03000509000000000000" charset="-122"/>
            </a:endParaRPr>
          </a:p>
          <a:p>
            <a:pPr indent="0">
              <a:lnSpc>
                <a:spcPct val="150000"/>
              </a:lnSpc>
            </a:pPr>
            <a:endParaRPr lang="en-US" altLang="en-US" b="0">
              <a:latin typeface="微软雅黑" panose="020B0503020204020204" charset="-122"/>
              <a:ea typeface="微软雅黑" panose="020B0503020204020204" charset="-122"/>
              <a:cs typeface="方正书宋_GBK" panose="03000509000000000000"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2345055" y="1559878"/>
            <a:ext cx="412750" cy="236220"/>
          </a:xfrm>
          <a:prstGeom prst="rect">
            <a:avLst/>
          </a:prstGeom>
          <a:noFill/>
          <a:ln w="9525">
            <a:noFill/>
          </a:ln>
        </p:spPr>
      </p:pic>
      <p:pic>
        <p:nvPicPr>
          <p:cNvPr id="6" name="图片 5"/>
          <p:cNvPicPr/>
          <p:nvPr/>
        </p:nvPicPr>
        <p:blipFill>
          <a:blip r:embed="rId2"/>
          <a:stretch>
            <a:fillRect/>
          </a:stretch>
        </p:blipFill>
        <p:spPr>
          <a:xfrm>
            <a:off x="3255645" y="1554480"/>
            <a:ext cx="412115" cy="247015"/>
          </a:xfrm>
          <a:prstGeom prst="rect">
            <a:avLst/>
          </a:prstGeom>
          <a:noFill/>
          <a:ln w="9525">
            <a:noFill/>
          </a:ln>
        </p:spPr>
      </p:pic>
      <p:pic>
        <p:nvPicPr>
          <p:cNvPr id="10" name="图片 9"/>
          <p:cNvPicPr/>
          <p:nvPr/>
        </p:nvPicPr>
        <p:blipFill>
          <a:blip r:embed="rId3"/>
          <a:stretch>
            <a:fillRect/>
          </a:stretch>
        </p:blipFill>
        <p:spPr>
          <a:xfrm>
            <a:off x="4165600" y="1501140"/>
            <a:ext cx="412750" cy="353695"/>
          </a:xfrm>
          <a:prstGeom prst="rect">
            <a:avLst/>
          </a:prstGeom>
          <a:noFill/>
          <a:ln w="9525">
            <a:noFill/>
          </a:ln>
        </p:spPr>
      </p:pic>
      <p:pic>
        <p:nvPicPr>
          <p:cNvPr id="14" name="图片 13"/>
          <p:cNvPicPr>
            <a:picLocks noChangeAspect="1"/>
          </p:cNvPicPr>
          <p:nvPr>
            <p:custDataLst>
              <p:tags r:id="rId4"/>
            </p:custDataLst>
          </p:nvPr>
        </p:nvPicPr>
        <p:blipFill>
          <a:blip r:embed="rId5"/>
          <a:stretch>
            <a:fillRect/>
          </a:stretch>
        </p:blipFill>
        <p:spPr>
          <a:xfrm>
            <a:off x="3858260" y="2253615"/>
            <a:ext cx="2961640" cy="436245"/>
          </a:xfrm>
          <a:prstGeom prst="rect">
            <a:avLst/>
          </a:prstGeom>
        </p:spPr>
      </p:pic>
      <p:pic>
        <p:nvPicPr>
          <p:cNvPr id="15" name="图片 14"/>
          <p:cNvPicPr>
            <a:picLocks noChangeAspect="1"/>
          </p:cNvPicPr>
          <p:nvPr>
            <p:custDataLst>
              <p:tags r:id="rId6"/>
            </p:custDataLst>
          </p:nvPr>
        </p:nvPicPr>
        <p:blipFill>
          <a:blip r:embed="rId7"/>
          <a:stretch>
            <a:fillRect/>
          </a:stretch>
        </p:blipFill>
        <p:spPr>
          <a:xfrm>
            <a:off x="4165600" y="3039110"/>
            <a:ext cx="4020820" cy="52451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4062095" y="3912870"/>
            <a:ext cx="3575050" cy="424180"/>
          </a:xfrm>
          <a:prstGeom prst="rect">
            <a:avLst/>
          </a:prstGeom>
        </p:spPr>
      </p:pic>
      <p:sp>
        <p:nvSpPr>
          <p:cNvPr id="17" name="文本框 16"/>
          <p:cNvSpPr txBox="1"/>
          <p:nvPr/>
        </p:nvSpPr>
        <p:spPr>
          <a:xfrm>
            <a:off x="561340" y="4283710"/>
            <a:ext cx="11132185" cy="187769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8.</a:t>
            </a:r>
            <a:r>
              <a:rPr lang="zh-CN" b="1">
                <a:solidFill>
                  <a:schemeClr val="tx1"/>
                </a:solidFill>
                <a:latin typeface="微软雅黑" panose="020B0503020204020204" charset="-122"/>
                <a:ea typeface="微软雅黑" panose="020B0503020204020204" charset="-122"/>
                <a:cs typeface="微软雅黑" panose="020B0503020204020204" charset="-122"/>
              </a:rPr>
              <a:t>看反应的环境问题</a:t>
            </a:r>
            <a:r>
              <a:rPr lang="zh-CN" b="0">
                <a:solidFill>
                  <a:schemeClr val="tx1"/>
                </a:solidFill>
                <a:latin typeface="微软雅黑" panose="020B0503020204020204" charset="-122"/>
                <a:ea typeface="微软雅黑" panose="020B0503020204020204" charset="-122"/>
                <a:cs typeface="微软雅黑" panose="020B0503020204020204" charset="-122"/>
              </a:rPr>
              <a:t>离子方程式书写应考虑反应环境问题</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酸性水溶液应用</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保证电荷守恒</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碱性环境应用</a:t>
            </a:r>
            <a:r>
              <a:rPr lang="en-US" b="0">
                <a:solidFill>
                  <a:schemeClr val="tx1"/>
                </a:solidFill>
                <a:latin typeface="微软雅黑" panose="020B0503020204020204" charset="-122"/>
                <a:ea typeface="微软雅黑" panose="020B0503020204020204" charset="-122"/>
                <a:cs typeface="微软雅黑" panose="020B0503020204020204" charset="-122"/>
              </a:rPr>
              <a:t>OH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保证电荷守恒。如向</a:t>
            </a:r>
            <a:r>
              <a:rPr lang="en-US" b="0">
                <a:solidFill>
                  <a:schemeClr val="tx1"/>
                </a:solidFill>
                <a:latin typeface="微软雅黑" panose="020B0503020204020204" charset="-122"/>
                <a:ea typeface="微软雅黑" panose="020B0503020204020204" charset="-122"/>
                <a:cs typeface="微软雅黑" panose="020B0503020204020204" charset="-122"/>
              </a:rPr>
              <a:t>NaClO</a:t>
            </a:r>
            <a:r>
              <a:rPr lang="zh-CN" b="0">
                <a:solidFill>
                  <a:schemeClr val="tx1"/>
                </a:solidFill>
                <a:latin typeface="微软雅黑" panose="020B0503020204020204" charset="-122"/>
                <a:ea typeface="微软雅黑" panose="020B0503020204020204" charset="-122"/>
                <a:cs typeface="微软雅黑" panose="020B0503020204020204" charset="-122"/>
              </a:rPr>
              <a:t>水溶液中滴加少量的</a:t>
            </a:r>
            <a:r>
              <a:rPr lang="en-US" b="0">
                <a:solidFill>
                  <a:schemeClr val="tx1"/>
                </a:solidFill>
                <a:latin typeface="微软雅黑" panose="020B0503020204020204" charset="-122"/>
                <a:ea typeface="微软雅黑" panose="020B0503020204020204" charset="-122"/>
                <a:cs typeface="微软雅黑" panose="020B0503020204020204" charset="-122"/>
              </a:rPr>
              <a:t>FeSO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溶液为碱性环境</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离子方程式为</a:t>
            </a:r>
            <a:endParaRPr lang="zh-CN"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baseline="3000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b="0" baseline="30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baseline="3000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b="0" baseline="30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9" name="图片 18"/>
          <p:cNvPicPr>
            <a:picLocks noChangeAspect="1"/>
          </p:cNvPicPr>
          <p:nvPr>
            <p:custDataLst>
              <p:tags r:id="rId10"/>
            </p:custDataLst>
          </p:nvPr>
        </p:nvPicPr>
        <p:blipFill>
          <a:blip r:embed="rId11"/>
          <a:stretch>
            <a:fillRect/>
          </a:stretch>
        </p:blipFill>
        <p:spPr>
          <a:xfrm>
            <a:off x="666750" y="5601335"/>
            <a:ext cx="4390390" cy="368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86409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0" name="文本框 99"/>
          <p:cNvSpPr txBox="1"/>
          <p:nvPr/>
        </p:nvSpPr>
        <p:spPr>
          <a:xfrm>
            <a:off x="487680" y="3165475"/>
            <a:ext cx="10785475" cy="1751965"/>
          </a:xfrm>
          <a:prstGeom prst="rect">
            <a:avLst/>
          </a:prstGeom>
          <a:noFill/>
          <a:ln w="9525">
            <a:noFill/>
          </a:ln>
        </p:spPr>
        <p:txBody>
          <a:bodyPr wrap="square">
            <a:spAutoFit/>
          </a:bodyPr>
          <a:p>
            <a:pPr indent="0">
              <a:lnSpc>
                <a:spcPct val="120000"/>
              </a:lnSpc>
              <a:spcBef>
                <a:spcPts val="0"/>
              </a:spcBef>
              <a:spcAft>
                <a:spcPts val="0"/>
              </a:spcAft>
            </a:pPr>
            <a:r>
              <a:rPr b="0">
                <a:latin typeface="微软雅黑" panose="020B0503020204020204" charset="-122"/>
                <a:ea typeface="微软雅黑" panose="020B0503020204020204" charset="-122"/>
                <a:cs typeface="微软雅黑" panose="020B0503020204020204" charset="-122"/>
              </a:rPr>
              <a:t>【解析】碱性锌锰电池的正极上二氧化锰得电子,锰元素由+4价变为+3价,正极反应为MnO</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+H</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O+e-MnO(OH)+OH</a:t>
            </a:r>
            <a:r>
              <a:rPr b="0" baseline="30000">
                <a:latin typeface="微软雅黑" panose="020B0503020204020204" charset="-122"/>
                <a:ea typeface="微软雅黑" panose="020B0503020204020204" charset="-122"/>
                <a:cs typeface="微软雅黑" panose="020B0503020204020204" charset="-122"/>
              </a:rPr>
              <a:t>-</a:t>
            </a:r>
            <a:r>
              <a:rPr b="0">
                <a:latin typeface="微软雅黑" panose="020B0503020204020204" charset="-122"/>
                <a:ea typeface="微软雅黑" panose="020B0503020204020204" charset="-122"/>
                <a:cs typeface="微软雅黑" panose="020B0503020204020204" charset="-122"/>
              </a:rPr>
              <a:t>,A正确;铅酸蓄电池充电时的阳极发生氧化反应,硫酸铅失去电子生成二氧化铅和硫酸,其中硫酸铅不能拆,正确的离子方程式为</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,B错误;K</a:t>
            </a:r>
            <a:r>
              <a:rPr b="0" baseline="-25000">
                <a:latin typeface="微软雅黑" panose="020B0503020204020204" charset="-122"/>
                <a:ea typeface="微软雅黑" panose="020B0503020204020204" charset="-122"/>
                <a:cs typeface="微软雅黑" panose="020B0503020204020204" charset="-122"/>
              </a:rPr>
              <a:t>3</a:t>
            </a:r>
            <a:r>
              <a:rPr b="0">
                <a:latin typeface="微软雅黑" panose="020B0503020204020204" charset="-122"/>
                <a:ea typeface="微软雅黑" panose="020B0503020204020204" charset="-122"/>
                <a:cs typeface="微软雅黑" panose="020B0503020204020204" charset="-122"/>
              </a:rPr>
              <a:t>[Fe(CN)</a:t>
            </a:r>
            <a:r>
              <a:rPr b="0" baseline="-25000">
                <a:latin typeface="微软雅黑" panose="020B0503020204020204" charset="-122"/>
                <a:ea typeface="微软雅黑" panose="020B0503020204020204" charset="-122"/>
                <a:cs typeface="微软雅黑" panose="020B0503020204020204" charset="-122"/>
              </a:rPr>
              <a:t>6</a:t>
            </a:r>
            <a:r>
              <a:rPr b="0">
                <a:latin typeface="微软雅黑" panose="020B0503020204020204" charset="-122"/>
                <a:ea typeface="微软雅黑" panose="020B0503020204020204" charset="-122"/>
                <a:cs typeface="微软雅黑" panose="020B0503020204020204" charset="-122"/>
              </a:rPr>
              <a:t>]溶液滴入氯化亚铁溶液中会生成蓝色沉淀,反应的离子方程式为</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,C正确;四氯化钛加入水中发生水解生成白色沉淀,四氯化钛未在水中电离,不能拆成离子形式,HCl为强酸,应拆成离子形式,D正确。</a:t>
            </a:r>
            <a:endParaRPr b="0">
              <a:latin typeface="微软雅黑" panose="020B0503020204020204" charset="-122"/>
              <a:ea typeface="微软雅黑" panose="020B0503020204020204" charset="-122"/>
              <a:cs typeface="微软雅黑" panose="020B0503020204020204" charset="-122"/>
            </a:endParaRPr>
          </a:p>
        </p:txBody>
      </p:sp>
      <p:sp>
        <p:nvSpPr>
          <p:cNvPr id="120" name="文本框 119"/>
          <p:cNvSpPr txBox="1"/>
          <p:nvPr/>
        </p:nvSpPr>
        <p:spPr>
          <a:xfrm>
            <a:off x="487680" y="980440"/>
            <a:ext cx="11089640" cy="2847340"/>
          </a:xfrm>
          <a:prstGeom prst="rect">
            <a:avLst/>
          </a:prstGeom>
          <a:noFill/>
          <a:ln w="9525">
            <a:noFill/>
          </a:ln>
        </p:spPr>
        <p:txBody>
          <a:bodyPr wrap="square">
            <a:spAutoFit/>
          </a:bodyPr>
          <a:p>
            <a:pPr indent="0" fontAlgn="auto">
              <a:lnSpc>
                <a:spcPct val="12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b="0">
                <a:solidFill>
                  <a:srgbClr val="FF0000"/>
                </a:solidFill>
                <a:latin typeface="微软雅黑" panose="020B0503020204020204" charset="-122"/>
                <a:ea typeface="微软雅黑" panose="020B0503020204020204" charset="-122"/>
                <a:cs typeface="微软雅黑" panose="020B0503020204020204" charset="-122"/>
              </a:rPr>
              <a:t>1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湖南</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5,3</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下列有关电极方程式或离子方程式错误的是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碱性锌锰电池的正极反应</a:t>
            </a:r>
            <a:r>
              <a:rPr lang="en-US" b="0">
                <a:latin typeface="微软雅黑" panose="020B0503020204020204" charset="-122"/>
                <a:ea typeface="微软雅黑" panose="020B0503020204020204" charset="-122"/>
                <a:cs typeface="微软雅黑" panose="020B0503020204020204" charset="-122"/>
              </a:rPr>
              <a:t>:</a:t>
            </a:r>
            <a:r>
              <a:rPr lang="en-US">
                <a:latin typeface="微软雅黑" panose="020B0503020204020204" charset="-122"/>
                <a:ea typeface="微软雅黑" panose="020B0503020204020204" charset="-122"/>
                <a:cs typeface="微软雅黑" panose="020B0503020204020204" charset="-122"/>
                <a:sym typeface="+mn-ea"/>
              </a:rPr>
              <a:t>B.</a:t>
            </a:r>
            <a:r>
              <a:rPr lang="zh-CN">
                <a:latin typeface="微软雅黑" panose="020B0503020204020204" charset="-122"/>
                <a:ea typeface="微软雅黑" panose="020B0503020204020204" charset="-122"/>
                <a:cs typeface="微软雅黑" panose="020B0503020204020204" charset="-122"/>
                <a:sym typeface="+mn-ea"/>
              </a:rPr>
              <a:t>铅酸蓄电池充电时的阳极反应</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fontAlgn="auto">
              <a:lnSpc>
                <a:spcPct val="120000"/>
              </a:lnSpc>
            </a:pPr>
            <a:r>
              <a:rPr lang="en-US">
                <a:latin typeface="微软雅黑" panose="020B0503020204020204" charset="-122"/>
                <a:ea typeface="微软雅黑" panose="020B0503020204020204" charset="-122"/>
                <a:cs typeface="微软雅黑" panose="020B0503020204020204" charset="-122"/>
                <a:sym typeface="+mn-ea"/>
              </a:rPr>
              <a:t>C.K</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[Fe(CN)</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溶液滴入</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溶液中</a:t>
            </a:r>
            <a:r>
              <a:rPr lang="en-US">
                <a:latin typeface="微软雅黑" panose="020B0503020204020204" charset="-122"/>
                <a:ea typeface="微软雅黑" panose="020B0503020204020204" charset="-122"/>
                <a:cs typeface="微软雅黑" panose="020B0503020204020204" charset="-122"/>
                <a:sym typeface="+mn-ea"/>
              </a:rPr>
              <a:t>:D.TiCl</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加入水中</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fontAlgn="auto">
              <a:lnSpc>
                <a:spcPct val="120000"/>
              </a:lnSpc>
            </a:pPr>
            <a:endParaRPr lang="en-US" altLang="en-US" b="0" baseline="30000">
              <a:latin typeface="微软雅黑" panose="020B0503020204020204" charset="-122"/>
              <a:ea typeface="微软雅黑" panose="020B0503020204020204" charset="-122"/>
              <a:cs typeface="微软雅黑" panose="020B0503020204020204" charset="-122"/>
            </a:endParaRPr>
          </a:p>
          <a:p>
            <a:pPr indent="0" fontAlgn="auto">
              <a:lnSpc>
                <a:spcPct val="120000"/>
              </a:lnSpc>
            </a:pPr>
            <a:endParaRPr lang="en-US" b="0">
              <a:latin typeface="微软雅黑" panose="020B0503020204020204" charset="-122"/>
              <a:ea typeface="微软雅黑" panose="020B0503020204020204" charset="-122"/>
              <a:cs typeface="微软雅黑" panose="020B0503020204020204" charset="-122"/>
            </a:endParaRPr>
          </a:p>
          <a:p>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3441700" y="1729105"/>
            <a:ext cx="2860040" cy="309245"/>
          </a:xfrm>
          <a:prstGeom prst="rect">
            <a:avLst/>
          </a:prstGeom>
        </p:spPr>
      </p:pic>
      <p:pic>
        <p:nvPicPr>
          <p:cNvPr id="9" name="图片 8"/>
          <p:cNvPicPr>
            <a:picLocks noChangeAspect="1"/>
          </p:cNvPicPr>
          <p:nvPr/>
        </p:nvPicPr>
        <p:blipFill>
          <a:blip r:embed="rId2"/>
          <a:stretch>
            <a:fillRect/>
          </a:stretch>
        </p:blipFill>
        <p:spPr>
          <a:xfrm>
            <a:off x="3856355" y="2051685"/>
            <a:ext cx="2889885" cy="363855"/>
          </a:xfrm>
          <a:prstGeom prst="rect">
            <a:avLst/>
          </a:prstGeom>
        </p:spPr>
      </p:pic>
      <p:pic>
        <p:nvPicPr>
          <p:cNvPr id="10" name="图片 9"/>
          <p:cNvPicPr>
            <a:picLocks noChangeAspect="1"/>
          </p:cNvPicPr>
          <p:nvPr/>
        </p:nvPicPr>
        <p:blipFill>
          <a:blip r:embed="rId3"/>
          <a:stretch>
            <a:fillRect/>
          </a:stretch>
        </p:blipFill>
        <p:spPr>
          <a:xfrm>
            <a:off x="4246245" y="2388870"/>
            <a:ext cx="3342640" cy="284480"/>
          </a:xfrm>
          <a:prstGeom prst="rect">
            <a:avLst/>
          </a:prstGeom>
        </p:spPr>
      </p:pic>
      <p:pic>
        <p:nvPicPr>
          <p:cNvPr id="11" name="图片 10"/>
          <p:cNvPicPr>
            <a:picLocks noChangeAspect="1"/>
          </p:cNvPicPr>
          <p:nvPr/>
        </p:nvPicPr>
        <p:blipFill>
          <a:blip r:embed="rId4"/>
          <a:stretch>
            <a:fillRect/>
          </a:stretch>
        </p:blipFill>
        <p:spPr>
          <a:xfrm>
            <a:off x="2339975" y="2718435"/>
            <a:ext cx="4230370" cy="302895"/>
          </a:xfrm>
          <a:prstGeom prst="rect">
            <a:avLst/>
          </a:prstGeom>
        </p:spPr>
      </p:pic>
      <p:sp>
        <p:nvSpPr>
          <p:cNvPr id="6" name="文本框 5"/>
          <p:cNvSpPr txBox="1"/>
          <p:nvPr/>
        </p:nvSpPr>
        <p:spPr>
          <a:xfrm>
            <a:off x="7096760" y="1286510"/>
            <a:ext cx="619125" cy="377825"/>
          </a:xfrm>
          <a:prstGeom prst="rect">
            <a:avLst/>
          </a:prstGeom>
          <a:noFill/>
        </p:spPr>
        <p:txBody>
          <a:bodyPr wrap="square" rtlCol="0">
            <a:noAutofit/>
          </a:bodyPr>
          <a:p>
            <a:pPr>
              <a:lnSpc>
                <a:spcPct val="150000"/>
              </a:lnSpc>
              <a:spcBef>
                <a:spcPct val="0"/>
              </a:spcBef>
              <a:spcAft>
                <a:spcPct val="0"/>
              </a:spcAft>
            </a:pPr>
            <a:r>
              <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126" name="image114.jpeg" descr="source:si_idm1051824944;FounderCES"/>
          <p:cNvPicPr>
            <a:picLocks noChangeAspect="1"/>
          </p:cNvPicPr>
          <p:nvPr/>
        </p:nvPicPr>
        <p:blipFill>
          <a:blip r:embed="rId5"/>
          <a:stretch>
            <a:fillRect/>
          </a:stretch>
        </p:blipFill>
        <p:spPr>
          <a:xfrm>
            <a:off x="10805160" y="3254375"/>
            <a:ext cx="540385" cy="337820"/>
          </a:xfrm>
          <a:prstGeom prst="rect">
            <a:avLst/>
          </a:prstGeom>
        </p:spPr>
      </p:pic>
      <p:pic>
        <p:nvPicPr>
          <p:cNvPr id="12" name="图片 11"/>
          <p:cNvPicPr>
            <a:picLocks noChangeAspect="1"/>
          </p:cNvPicPr>
          <p:nvPr/>
        </p:nvPicPr>
        <p:blipFill>
          <a:blip r:embed="rId6"/>
          <a:stretch>
            <a:fillRect/>
          </a:stretch>
        </p:blipFill>
        <p:spPr>
          <a:xfrm>
            <a:off x="4093845" y="3902075"/>
            <a:ext cx="3242945" cy="294005"/>
          </a:xfrm>
          <a:prstGeom prst="rect">
            <a:avLst/>
          </a:prstGeom>
        </p:spPr>
      </p:pic>
      <p:pic>
        <p:nvPicPr>
          <p:cNvPr id="13" name="图片 12"/>
          <p:cNvPicPr>
            <a:picLocks noChangeAspect="1"/>
          </p:cNvPicPr>
          <p:nvPr/>
        </p:nvPicPr>
        <p:blipFill>
          <a:blip r:embed="rId7"/>
          <a:stretch>
            <a:fillRect/>
          </a:stretch>
        </p:blipFill>
        <p:spPr>
          <a:xfrm>
            <a:off x="5327015" y="4220210"/>
            <a:ext cx="3254375" cy="314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2" nodeType="clickEffect">
                                  <p:stCondLst>
                                    <p:cond delay="0"/>
                                  </p:stCondLst>
                                  <p:childTnLst>
                                    <p:set>
                                      <p:cBhvr>
                                        <p:cTn id="22" dur="1" fill="hold">
                                          <p:stCondLst>
                                            <p:cond delay="0"/>
                                          </p:stCondLst>
                                        </p:cTn>
                                        <p:tgtEl>
                                          <p:spTgt spid="10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0" grpId="1"/>
      <p:bldP spid="120" grpId="0"/>
      <p:bldP spid="100"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2793365"/>
            <a:ext cx="3934460" cy="763270"/>
          </a:xfrm>
          <a:prstGeom prst="rect">
            <a:avLst/>
          </a:prstGeom>
          <a:noFill/>
        </p:spPr>
        <p:txBody>
          <a:bodyPr wrap="square" rtlCol="0">
            <a:noAutofit/>
          </a:bodyPr>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目</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a:p>
            <a:pPr algn="ctr">
              <a:defRPr/>
            </a:pPr>
            <a:r>
              <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rPr>
              <a:t>录</a:t>
            </a:r>
            <a:endParaRPr lang="zh-CN" altLang="en-US" sz="4800" b="1" dirty="0">
              <a:solidFill>
                <a:schemeClr val="bg1"/>
              </a:solidFill>
              <a:latin typeface="微软雅黑W10 Regular" charset="0"/>
              <a:ea typeface="思源宋体 CN Heavy" panose="02020900000000000000" pitchFamily="18" charset="-122"/>
              <a:cs typeface="微软雅黑W10 Regular" charset="0"/>
              <a:sym typeface="+mn-lt"/>
            </a:endParaRPr>
          </a:p>
        </p:txBody>
      </p:sp>
      <p:grpSp>
        <p:nvGrpSpPr>
          <p:cNvPr id="55" name="组合 54"/>
          <p:cNvGrpSpPr/>
          <p:nvPr/>
        </p:nvGrpSpPr>
        <p:grpSpPr>
          <a:xfrm>
            <a:off x="2560320" y="904875"/>
            <a:ext cx="6597650" cy="720090"/>
            <a:chOff x="4472" y="2074"/>
            <a:chExt cx="10390" cy="1134"/>
          </a:xfrm>
        </p:grpSpPr>
        <p:sp>
          <p:nvSpPr>
            <p:cNvPr id="56" name="椭圆 55"/>
            <p:cNvSpPr/>
            <p:nvPr>
              <p:custDataLst>
                <p:tags r:id="rId1"/>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57" name="文本框 56"/>
            <p:cNvSpPr txBox="1"/>
            <p:nvPr>
              <p:custDataLst>
                <p:tags r:id="rId2"/>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考点1　物质的组成、性质与分类</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58" name="文本框 57"/>
            <p:cNvSpPr txBox="1"/>
            <p:nvPr>
              <p:custDataLst>
                <p:tags r:id="rId3"/>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01</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62" name="组合 61"/>
          <p:cNvGrpSpPr/>
          <p:nvPr/>
        </p:nvGrpSpPr>
        <p:grpSpPr>
          <a:xfrm>
            <a:off x="2560955" y="1652270"/>
            <a:ext cx="6597650" cy="720090"/>
            <a:chOff x="4472" y="2074"/>
            <a:chExt cx="10390" cy="1134"/>
          </a:xfrm>
        </p:grpSpPr>
        <p:sp>
          <p:nvSpPr>
            <p:cNvPr id="63" name="椭圆 62"/>
            <p:cNvSpPr/>
            <p:nvPr>
              <p:custDataLst>
                <p:tags r:id="rId4"/>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64" name="文本框 63"/>
            <p:cNvSpPr txBox="1"/>
            <p:nvPr>
              <p:custDataLst>
                <p:tags r:id="rId5"/>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考点2　离子反应　离子方程式</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5" name="文本框 64"/>
            <p:cNvSpPr txBox="1"/>
            <p:nvPr>
              <p:custDataLst>
                <p:tags r:id="rId6"/>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02</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66" name="组合 65"/>
          <p:cNvGrpSpPr/>
          <p:nvPr/>
        </p:nvGrpSpPr>
        <p:grpSpPr>
          <a:xfrm>
            <a:off x="2561590" y="2399665"/>
            <a:ext cx="6597650" cy="720090"/>
            <a:chOff x="4472" y="2074"/>
            <a:chExt cx="10390" cy="1134"/>
          </a:xfrm>
        </p:grpSpPr>
        <p:sp>
          <p:nvSpPr>
            <p:cNvPr id="67" name="椭圆 66"/>
            <p:cNvSpPr/>
            <p:nvPr>
              <p:custDataLst>
                <p:tags r:id="rId7"/>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68" name="文本框 67"/>
            <p:cNvSpPr txBox="1"/>
            <p:nvPr>
              <p:custDataLst>
                <p:tags r:id="rId8"/>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考点3　离子共存　离子检验与推断</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9" name="文本框 68"/>
            <p:cNvSpPr txBox="1"/>
            <p:nvPr>
              <p:custDataLst>
                <p:tags r:id="rId9"/>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03</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0" name="组合 69"/>
          <p:cNvGrpSpPr/>
          <p:nvPr/>
        </p:nvGrpSpPr>
        <p:grpSpPr>
          <a:xfrm>
            <a:off x="2562225" y="3147060"/>
            <a:ext cx="6597650" cy="720090"/>
            <a:chOff x="4472" y="2074"/>
            <a:chExt cx="10390" cy="1134"/>
          </a:xfrm>
        </p:grpSpPr>
        <p:sp>
          <p:nvSpPr>
            <p:cNvPr id="71" name="椭圆 70"/>
            <p:cNvSpPr/>
            <p:nvPr>
              <p:custDataLst>
                <p:tags r:id="rId10"/>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72" name="文本框 71"/>
            <p:cNvSpPr txBox="1"/>
            <p:nvPr>
              <p:custDataLst>
                <p:tags r:id="rId11"/>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考点4　氧化还原反应的基本概念与规律</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3" name="文本框 72"/>
            <p:cNvSpPr txBox="1"/>
            <p:nvPr>
              <p:custDataLst>
                <p:tags r:id="rId12"/>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04</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4" name="组合 73"/>
          <p:cNvGrpSpPr/>
          <p:nvPr/>
        </p:nvGrpSpPr>
        <p:grpSpPr>
          <a:xfrm>
            <a:off x="2562860" y="3894455"/>
            <a:ext cx="7585075" cy="720090"/>
            <a:chOff x="4472" y="2074"/>
            <a:chExt cx="11945" cy="1134"/>
          </a:xfrm>
        </p:grpSpPr>
        <p:sp>
          <p:nvSpPr>
            <p:cNvPr id="75" name="椭圆 74"/>
            <p:cNvSpPr/>
            <p:nvPr>
              <p:custDataLst>
                <p:tags r:id="rId13"/>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76" name="文本框 75"/>
            <p:cNvSpPr txBox="1"/>
            <p:nvPr>
              <p:custDataLst>
                <p:tags r:id="rId14"/>
              </p:custDataLst>
            </p:nvPr>
          </p:nvSpPr>
          <p:spPr>
            <a:xfrm>
              <a:off x="6052" y="2206"/>
              <a:ext cx="10365"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专题1氧化还原反应方程式的书写及相关计算</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7" name="文本框 76"/>
            <p:cNvSpPr txBox="1"/>
            <p:nvPr>
              <p:custDataLst>
                <p:tags r:id="rId15"/>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05</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78" name="组合 77"/>
          <p:cNvGrpSpPr/>
          <p:nvPr/>
        </p:nvGrpSpPr>
        <p:grpSpPr>
          <a:xfrm>
            <a:off x="2563495" y="4641850"/>
            <a:ext cx="6597650" cy="720090"/>
            <a:chOff x="4472" y="2074"/>
            <a:chExt cx="10390" cy="1134"/>
          </a:xfrm>
        </p:grpSpPr>
        <p:sp>
          <p:nvSpPr>
            <p:cNvPr id="79" name="椭圆 78"/>
            <p:cNvSpPr/>
            <p:nvPr>
              <p:custDataLst>
                <p:tags r:id="rId16"/>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80" name="文本框 79"/>
            <p:cNvSpPr txBox="1"/>
            <p:nvPr>
              <p:custDataLst>
                <p:tags r:id="rId17"/>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考点5　物质的量与阿伏加德罗常数</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1" name="文本框 80"/>
            <p:cNvSpPr txBox="1"/>
            <p:nvPr>
              <p:custDataLst>
                <p:tags r:id="rId18"/>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06</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82" name="组合 81"/>
          <p:cNvGrpSpPr/>
          <p:nvPr/>
        </p:nvGrpSpPr>
        <p:grpSpPr>
          <a:xfrm>
            <a:off x="2564130" y="5389245"/>
            <a:ext cx="6597650" cy="720090"/>
            <a:chOff x="4472" y="2074"/>
            <a:chExt cx="10390" cy="1134"/>
          </a:xfrm>
        </p:grpSpPr>
        <p:sp>
          <p:nvSpPr>
            <p:cNvPr id="83" name="椭圆 82"/>
            <p:cNvSpPr/>
            <p:nvPr>
              <p:custDataLst>
                <p:tags r:id="rId19"/>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84" name="文本框 83"/>
            <p:cNvSpPr txBox="1"/>
            <p:nvPr>
              <p:custDataLst>
                <p:tags r:id="rId20"/>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考点6　物质的量浓度及溶液配制</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5" name="文本框 84"/>
            <p:cNvSpPr txBox="1"/>
            <p:nvPr>
              <p:custDataLst>
                <p:tags r:id="rId21"/>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07</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grpSp>
        <p:nvGrpSpPr>
          <p:cNvPr id="86" name="组合 85"/>
          <p:cNvGrpSpPr/>
          <p:nvPr/>
        </p:nvGrpSpPr>
        <p:grpSpPr>
          <a:xfrm>
            <a:off x="2564765" y="6136640"/>
            <a:ext cx="6597650" cy="720090"/>
            <a:chOff x="4472" y="2074"/>
            <a:chExt cx="10390" cy="1134"/>
          </a:xfrm>
        </p:grpSpPr>
        <p:sp>
          <p:nvSpPr>
            <p:cNvPr id="87" name="椭圆 86"/>
            <p:cNvSpPr/>
            <p:nvPr>
              <p:custDataLst>
                <p:tags r:id="rId22"/>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65000"/>
                    <a:lumOff val="35000"/>
                  </a:prstClr>
                </a:solidFill>
                <a:effectLst/>
                <a:uLnTx/>
                <a:uFillTx/>
                <a:latin typeface="思源宋体 CN" panose="02020400000000000000" pitchFamily="18" charset="-122"/>
                <a:ea typeface="思源宋体 CN" panose="02020400000000000000" pitchFamily="18" charset="-122"/>
                <a:cs typeface="+mn-cs"/>
              </a:endParaRPr>
            </a:p>
          </p:txBody>
        </p:sp>
        <p:sp>
          <p:nvSpPr>
            <p:cNvPr id="88" name="文本框 87"/>
            <p:cNvSpPr txBox="1"/>
            <p:nvPr>
              <p:custDataLst>
                <p:tags r:id="rId23"/>
              </p:custDataLst>
            </p:nvPr>
          </p:nvSpPr>
          <p:spPr>
            <a:xfrm>
              <a:off x="6052" y="2206"/>
              <a:ext cx="8810" cy="870"/>
            </a:xfrm>
            <a:prstGeom prst="rect">
              <a:avLst/>
            </a:prstGeom>
            <a:noFill/>
          </p:spPr>
          <p:txBody>
            <a:bodyPr wrap="square" rtlCol="0">
              <a:noAutofit/>
            </a:bodyPr>
            <a:p>
              <a:r>
                <a:rPr sz="2400" b="1" dirty="0">
                  <a:solidFill>
                    <a:schemeClr val="bg1"/>
                  </a:solidFill>
                  <a:latin typeface="微软雅黑" panose="020B0503020204020204" charset="-122"/>
                  <a:ea typeface="微软雅黑" panose="020B0503020204020204" charset="-122"/>
                  <a:cs typeface="微软雅黑" panose="020B0503020204020204" charset="-122"/>
                  <a:sym typeface="+mn-ea"/>
                </a:rPr>
                <a:t>专题2化学反应中计算的常用方法</a:t>
              </a:r>
              <a:endParaRPr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9" name="文本框 88"/>
            <p:cNvSpPr txBox="1"/>
            <p:nvPr>
              <p:custDataLst>
                <p:tags r:id="rId24"/>
              </p:custDataLst>
            </p:nvPr>
          </p:nvSpPr>
          <p:spPr>
            <a:xfrm>
              <a:off x="4546" y="2195"/>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rPr>
                <a:t>08</a:t>
              </a:r>
              <a:endParaRPr kumimoji="0" lang="en-US" altLang="zh-CN" sz="3200" b="1"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976630"/>
            <a:ext cx="5137785" cy="460375"/>
          </a:xfrm>
          <a:prstGeom prst="rect">
            <a:avLst/>
          </a:prstGeom>
          <a:noFill/>
        </p:spPr>
        <p:txBody>
          <a:bodyPr wrap="square" rtlCol="0">
            <a:spAutoFit/>
          </a:bodyPr>
          <a:p>
            <a:r>
              <a:rPr sz="2400" b="1">
                <a:latin typeface="微软雅黑" panose="020B0503020204020204" charset="-122"/>
                <a:ea typeface="微软雅黑" panose="020B0503020204020204" charset="-122"/>
                <a:cs typeface="微软雅黑" panose="020B0503020204020204" charset="-122"/>
              </a:rPr>
              <a:t>考法2　与量有关的离子反应</a:t>
            </a:r>
            <a:endParaRPr sz="2400" b="1">
              <a:latin typeface="微软雅黑" panose="020B0503020204020204" charset="-122"/>
              <a:ea typeface="微软雅黑" panose="020B0503020204020204" charset="-122"/>
              <a:cs typeface="微软雅黑" panose="020B0503020204020204" charset="-122"/>
            </a:endParaRPr>
          </a:p>
        </p:txBody>
      </p:sp>
      <p:sp>
        <p:nvSpPr>
          <p:cNvPr id="112" name="文本框 111"/>
          <p:cNvSpPr txBox="1"/>
          <p:nvPr/>
        </p:nvSpPr>
        <p:spPr>
          <a:xfrm>
            <a:off x="487680" y="1437005"/>
            <a:ext cx="10791825" cy="3969385"/>
          </a:xfrm>
          <a:prstGeom prst="rect">
            <a:avLst/>
          </a:prstGeom>
          <a:noFill/>
          <a:ln w="9525">
            <a:noFill/>
          </a:ln>
        </p:spPr>
        <p:txBody>
          <a:bodyPr wrap="square">
            <a:spAutoFit/>
          </a:bodyPr>
          <a:p>
            <a:pPr indent="0">
              <a:lnSpc>
                <a:spcPct val="20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连续反应型:即过量反应物与生成物进一步反应</a:t>
            </a:r>
            <a:endParaRPr b="1">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(1)向氢氧化钠溶液中通入CO</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(或SO</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(2)①向AlCl3溶液中逐滴加入NaOH溶液:</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②向Na[Al(OH)4]溶液中逐滴加入HCl溶液:</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(3)向稀硝酸中逐渐加入铁粉</a:t>
            </a:r>
            <a:r>
              <a:rPr lang="zh-CN"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(4)①向硝酸银溶液中逐渐滴加氨水</a:t>
            </a:r>
            <a:r>
              <a:rPr lang="zh-CN" b="0">
                <a:latin typeface="微软雅黑" panose="020B0503020204020204" charset="-122"/>
                <a:ea typeface="微软雅黑" panose="020B0503020204020204" charset="-122"/>
                <a:cs typeface="微软雅黑" panose="020B0503020204020204" charset="-122"/>
              </a:rPr>
              <a:t>：</a:t>
            </a:r>
            <a:endParaRPr b="0">
              <a:latin typeface="微软雅黑" panose="020B0503020204020204" charset="-122"/>
              <a:ea typeface="微软雅黑" panose="020B0503020204020204" charset="-122"/>
              <a:cs typeface="微软雅黑" panose="020B0503020204020204" charset="-122"/>
            </a:endParaRPr>
          </a:p>
          <a:p>
            <a:pPr indent="0">
              <a:lnSpc>
                <a:spcPct val="200000"/>
              </a:lnSpc>
            </a:pPr>
            <a:r>
              <a:rPr b="0">
                <a:latin typeface="微软雅黑" panose="020B0503020204020204" charset="-122"/>
                <a:ea typeface="微软雅黑" panose="020B0503020204020204" charset="-122"/>
                <a:cs typeface="微软雅黑" panose="020B0503020204020204" charset="-122"/>
              </a:rPr>
              <a:t>②向硫酸铜溶液中逐渐滴加氨水</a:t>
            </a:r>
            <a:r>
              <a:rPr lang="zh-CN" b="0">
                <a:latin typeface="微软雅黑" panose="020B0503020204020204" charset="-122"/>
                <a:ea typeface="微软雅黑" panose="020B0503020204020204" charset="-122"/>
                <a:cs typeface="微软雅黑" panose="020B0503020204020204" charset="-122"/>
              </a:rPr>
              <a:t>：</a:t>
            </a:r>
            <a:endParaRPr lang="zh-CN" b="0">
              <a:latin typeface="微软雅黑" panose="020B0503020204020204" charset="-122"/>
              <a:ea typeface="微软雅黑" panose="020B0503020204020204" charset="-122"/>
              <a:cs typeface="微软雅黑" panose="020B0503020204020204" charset="-122"/>
            </a:endParaRPr>
          </a:p>
        </p:txBody>
      </p:sp>
      <p:pic>
        <p:nvPicPr>
          <p:cNvPr id="20" name="图片 19"/>
          <p:cNvPicPr>
            <a:picLocks noChangeAspect="1"/>
          </p:cNvPicPr>
          <p:nvPr>
            <p:custDataLst>
              <p:tags r:id="rId1"/>
            </p:custDataLst>
          </p:nvPr>
        </p:nvPicPr>
        <p:blipFill>
          <a:blip r:embed="rId2"/>
          <a:stretch>
            <a:fillRect/>
          </a:stretch>
        </p:blipFill>
        <p:spPr>
          <a:xfrm>
            <a:off x="4511675" y="2080260"/>
            <a:ext cx="2259330" cy="605155"/>
          </a:xfrm>
          <a:prstGeom prst="rect">
            <a:avLst/>
          </a:prstGeom>
        </p:spPr>
      </p:pic>
      <p:pic>
        <p:nvPicPr>
          <p:cNvPr id="21" name="图片 20"/>
          <p:cNvPicPr>
            <a:picLocks noChangeAspect="1"/>
          </p:cNvPicPr>
          <p:nvPr>
            <p:custDataLst>
              <p:tags r:id="rId3"/>
            </p:custDataLst>
          </p:nvPr>
        </p:nvPicPr>
        <p:blipFill>
          <a:blip r:embed="rId4"/>
          <a:stretch>
            <a:fillRect/>
          </a:stretch>
        </p:blipFill>
        <p:spPr>
          <a:xfrm>
            <a:off x="4737735" y="2750820"/>
            <a:ext cx="2910205" cy="387985"/>
          </a:xfrm>
          <a:prstGeom prst="rect">
            <a:avLst/>
          </a:prstGeom>
        </p:spPr>
      </p:pic>
      <p:pic>
        <p:nvPicPr>
          <p:cNvPr id="22" name="图片 21"/>
          <p:cNvPicPr>
            <a:picLocks noChangeAspect="1"/>
          </p:cNvPicPr>
          <p:nvPr>
            <p:custDataLst>
              <p:tags r:id="rId5"/>
            </p:custDataLst>
          </p:nvPr>
        </p:nvPicPr>
        <p:blipFill>
          <a:blip r:embed="rId6"/>
          <a:stretch>
            <a:fillRect/>
          </a:stretch>
        </p:blipFill>
        <p:spPr>
          <a:xfrm>
            <a:off x="4939665" y="3272155"/>
            <a:ext cx="2950210" cy="423545"/>
          </a:xfrm>
          <a:prstGeom prst="rect">
            <a:avLst/>
          </a:prstGeom>
        </p:spPr>
      </p:pic>
      <p:pic>
        <p:nvPicPr>
          <p:cNvPr id="23" name="图片 22"/>
          <p:cNvPicPr>
            <a:picLocks noChangeAspect="1"/>
          </p:cNvPicPr>
          <p:nvPr>
            <p:custDataLst>
              <p:tags r:id="rId7"/>
            </p:custDataLst>
          </p:nvPr>
        </p:nvPicPr>
        <p:blipFill>
          <a:blip r:embed="rId8"/>
          <a:stretch>
            <a:fillRect/>
          </a:stretch>
        </p:blipFill>
        <p:spPr>
          <a:xfrm>
            <a:off x="3500120" y="3829050"/>
            <a:ext cx="2125345" cy="356870"/>
          </a:xfrm>
          <a:prstGeom prst="rect">
            <a:avLst/>
          </a:prstGeom>
        </p:spPr>
      </p:pic>
      <p:pic>
        <p:nvPicPr>
          <p:cNvPr id="24" name="图片 23"/>
          <p:cNvPicPr>
            <a:picLocks noChangeAspect="1"/>
          </p:cNvPicPr>
          <p:nvPr>
            <p:custDataLst>
              <p:tags r:id="rId9"/>
            </p:custDataLst>
          </p:nvPr>
        </p:nvPicPr>
        <p:blipFill>
          <a:blip r:embed="rId10"/>
          <a:stretch>
            <a:fillRect/>
          </a:stretch>
        </p:blipFill>
        <p:spPr>
          <a:xfrm>
            <a:off x="4230370" y="4345305"/>
            <a:ext cx="4175760" cy="383540"/>
          </a:xfrm>
          <a:prstGeom prst="rect">
            <a:avLst/>
          </a:prstGeom>
        </p:spPr>
      </p:pic>
      <p:pic>
        <p:nvPicPr>
          <p:cNvPr id="25" name="图片 24"/>
          <p:cNvPicPr>
            <a:picLocks noChangeAspect="1"/>
          </p:cNvPicPr>
          <p:nvPr>
            <p:custDataLst>
              <p:tags r:id="rId11"/>
            </p:custDataLst>
          </p:nvPr>
        </p:nvPicPr>
        <p:blipFill>
          <a:blip r:embed="rId12"/>
          <a:stretch>
            <a:fillRect/>
          </a:stretch>
        </p:blipFill>
        <p:spPr>
          <a:xfrm>
            <a:off x="3910965" y="4888230"/>
            <a:ext cx="4370070" cy="401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40" name="文本框 139"/>
          <p:cNvSpPr txBox="1"/>
          <p:nvPr/>
        </p:nvSpPr>
        <p:spPr>
          <a:xfrm>
            <a:off x="487680" y="902970"/>
            <a:ext cx="10963910" cy="451612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先后型</a:t>
            </a:r>
            <a:r>
              <a:rPr lang="en-US" b="1">
                <a:solidFill>
                  <a:schemeClr val="tx1"/>
                </a:solidFill>
                <a:latin typeface="微软雅黑" panose="020B0503020204020204" charset="-122"/>
                <a:ea typeface="微软雅黑" panose="020B0503020204020204" charset="-122"/>
                <a:cs typeface="微软雅黑" panose="020B0503020204020204" charset="-122"/>
              </a:rPr>
              <a:t>:</a:t>
            </a:r>
            <a:r>
              <a:rPr lang="zh-CN" b="1">
                <a:solidFill>
                  <a:schemeClr val="tx1"/>
                </a:solidFill>
                <a:latin typeface="微软雅黑" panose="020B0503020204020204" charset="-122"/>
                <a:ea typeface="微软雅黑" panose="020B0503020204020204" charset="-122"/>
                <a:cs typeface="微软雅黑" panose="020B0503020204020204" charset="-122"/>
              </a:rPr>
              <a:t>即离子在反应时按先后顺序发生</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复分解反应型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竞争反应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强者优先</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一般发生的顺序为中和反应</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生成沉淀</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生成气体</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沉淀溶解。如</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向含</a:t>
            </a:r>
            <a:r>
              <a:rPr lang="en-US" b="0">
                <a:solidFill>
                  <a:schemeClr val="tx1"/>
                </a:solidFill>
                <a:latin typeface="微软雅黑" panose="020B0503020204020204" charset="-122"/>
                <a:ea typeface="微软雅黑" panose="020B0503020204020204" charset="-122"/>
                <a:cs typeface="微软雅黑" panose="020B0503020204020204" charset="-122"/>
              </a:rPr>
              <a:t>Al</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N     </a:t>
            </a:r>
            <a:r>
              <a:rPr lang="zh-CN">
                <a:latin typeface="微软雅黑" panose="020B0503020204020204" charset="-122"/>
                <a:ea typeface="微软雅黑" panose="020B0503020204020204" charset="-122"/>
                <a:cs typeface="微软雅黑" panose="020B0503020204020204" charset="-122"/>
                <a:sym typeface="+mn-ea"/>
              </a:rPr>
              <a:t>的溶液中滴加碱溶液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按</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&gt;Al</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&gt;N     &gt;Al(OH)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的顺序发生反应。例如向</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HSO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溶液滴加</a:t>
            </a:r>
            <a:r>
              <a:rPr lang="en-US">
                <a:latin typeface="微软雅黑" panose="020B0503020204020204" charset="-122"/>
                <a:ea typeface="微软雅黑" panose="020B0503020204020204" charset="-122"/>
                <a:cs typeface="微软雅黑" panose="020B0503020204020204" charset="-122"/>
                <a:sym typeface="+mn-ea"/>
              </a:rPr>
              <a:t>NaOH</a:t>
            </a:r>
            <a:r>
              <a:rPr lang="zh-CN">
                <a:latin typeface="微软雅黑" panose="020B0503020204020204" charset="-122"/>
                <a:ea typeface="微软雅黑" panose="020B0503020204020204" charset="-122"/>
                <a:cs typeface="微软雅黑" panose="020B0503020204020204" charset="-122"/>
                <a:sym typeface="+mn-ea"/>
              </a:rPr>
              <a:t>溶液的反应</a:t>
            </a:r>
            <a:r>
              <a:rPr lang="en-US">
                <a:latin typeface="微软雅黑" panose="020B0503020204020204" charset="-122"/>
                <a:ea typeface="微软雅黑" panose="020B0503020204020204" charset="-122"/>
                <a:cs typeface="微软雅黑" panose="020B0503020204020204" charset="-122"/>
                <a:sym typeface="+mn-ea"/>
              </a:rPr>
              <a:t>:NaOH</a:t>
            </a:r>
            <a:r>
              <a:rPr lang="zh-CN">
                <a:latin typeface="微软雅黑" panose="020B0503020204020204" charset="-122"/>
                <a:ea typeface="微软雅黑" panose="020B0503020204020204" charset="-122"/>
                <a:cs typeface="微软雅黑" panose="020B0503020204020204" charset="-122"/>
                <a:sym typeface="+mn-ea"/>
              </a:rPr>
              <a:t>溶液少量</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NaOH</a:t>
            </a:r>
            <a:r>
              <a:rPr lang="zh-CN">
                <a:latin typeface="微软雅黑" panose="020B0503020204020204" charset="-122"/>
                <a:ea typeface="微软雅黑" panose="020B0503020204020204" charset="-122"/>
                <a:cs typeface="微软雅黑" panose="020B0503020204020204" charset="-122"/>
                <a:sym typeface="+mn-ea"/>
              </a:rPr>
              <a:t>溶液过量</a:t>
            </a:r>
            <a:r>
              <a:rPr lang="en-US">
                <a:latin typeface="微软雅黑" panose="020B0503020204020204" charset="-122"/>
                <a:ea typeface="微软雅黑" panose="020B0503020204020204" charset="-122"/>
                <a:cs typeface="微软雅黑" panose="020B0503020204020204" charset="-122"/>
                <a:sym typeface="+mn-ea"/>
              </a:rPr>
              <a:t>:N    </a:t>
            </a:r>
            <a:r>
              <a:rPr lang="en-US">
                <a:latin typeface="微软雅黑" panose="020B0503020204020204" charset="-122"/>
                <a:ea typeface="微软雅黑" panose="020B0503020204020204" charset="-122"/>
                <a:cs typeface="Times New Roman" panose="02020603050405020304" charset="0"/>
                <a:sym typeface="+mn-ea"/>
              </a:rPr>
              <a:t>+H</a:t>
            </a:r>
            <a:r>
              <a:rPr lang="en-US" baseline="30000">
                <a:latin typeface="微软雅黑" panose="020B0503020204020204" charset="-122"/>
                <a:ea typeface="微软雅黑" panose="020B0503020204020204" charset="-122"/>
                <a:cs typeface="Times New Roman" panose="02020603050405020304" charset="0"/>
                <a:sym typeface="+mn-ea"/>
              </a:rPr>
              <a:t>+</a:t>
            </a:r>
            <a:r>
              <a:rPr lang="en-US">
                <a:latin typeface="微软雅黑" panose="020B0503020204020204" charset="-122"/>
                <a:ea typeface="微软雅黑" panose="020B0503020204020204" charset="-122"/>
                <a:cs typeface="Times New Roman" panose="02020603050405020304" charset="0"/>
                <a:sym typeface="+mn-ea"/>
              </a:rPr>
              <a:t>+2OH</a:t>
            </a:r>
            <a:r>
              <a:rPr lang="en-US" baseline="30000">
                <a:latin typeface="微软雅黑" panose="020B0503020204020204" charset="-122"/>
                <a:ea typeface="微软雅黑" panose="020B0503020204020204" charset="-122"/>
                <a:cs typeface="Times New Roman" panose="02020603050405020304" charset="0"/>
                <a:sym typeface="+mn-ea"/>
              </a:rPr>
              <a:t>-           </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氧化还原反应型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强的先反应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例如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向</a:t>
            </a:r>
            <a:r>
              <a:rPr lang="en-US">
                <a:latin typeface="微软雅黑" panose="020B0503020204020204" charset="-122"/>
                <a:ea typeface="微软雅黑" panose="020B0503020204020204" charset="-122"/>
                <a:cs typeface="微软雅黑" panose="020B0503020204020204" charset="-122"/>
                <a:sym typeface="+mn-ea"/>
              </a:rPr>
              <a:t>FeI</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溶液中通入少量</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通入过量</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+3Cl</a:t>
            </a:r>
            <a:r>
              <a:rPr lang="en-US" baseline="-25000">
                <a:latin typeface="微软雅黑" panose="020B0503020204020204" charset="-122"/>
                <a:ea typeface="微软雅黑" panose="020B0503020204020204" charset="-122"/>
                <a:cs typeface="微软雅黑" panose="020B0503020204020204" charset="-122"/>
                <a:sym typeface="+mn-ea"/>
              </a:rPr>
              <a:t>2           </a:t>
            </a:r>
            <a:r>
              <a:rPr lang="en-US">
                <a:latin typeface="微软雅黑" panose="020B0503020204020204" charset="-122"/>
                <a:ea typeface="微软雅黑" panose="020B0503020204020204" charset="-122"/>
                <a:cs typeface="微软雅黑" panose="020B0503020204020204" charset="-122"/>
                <a:sym typeface="+mn-ea"/>
              </a:rPr>
              <a:t>2Fe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+2I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+6Cl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(3)</a:t>
            </a:r>
            <a:r>
              <a:rPr lang="zh-CN">
                <a:latin typeface="微软雅黑" panose="020B0503020204020204" charset="-122"/>
                <a:ea typeface="微软雅黑" panose="020B0503020204020204" charset="-122"/>
                <a:cs typeface="微软雅黑" panose="020B0503020204020204" charset="-122"/>
                <a:sym typeface="+mn-ea"/>
              </a:rPr>
              <a:t>复分解反应与氧化还原反应竞争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一般是氧化还原反应先发生。</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solidFill>
                <a:schemeClr val="tx1"/>
              </a:solidFill>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59427" t="-13870"/>
          <a:stretch>
            <a:fillRect/>
          </a:stretch>
        </p:blipFill>
        <p:spPr>
          <a:xfrm>
            <a:off x="2651760" y="1805940"/>
            <a:ext cx="282575" cy="365125"/>
          </a:xfrm>
          <a:prstGeom prst="rect">
            <a:avLst/>
          </a:prstGeom>
          <a:noFill/>
          <a:ln w="9525">
            <a:noFill/>
          </a:ln>
        </p:spPr>
      </p:pic>
      <p:pic>
        <p:nvPicPr>
          <p:cNvPr id="6" name="图片 5"/>
          <p:cNvPicPr/>
          <p:nvPr/>
        </p:nvPicPr>
        <p:blipFill>
          <a:blip r:embed="rId2"/>
          <a:stretch>
            <a:fillRect/>
          </a:stretch>
        </p:blipFill>
        <p:spPr>
          <a:xfrm>
            <a:off x="3107690" y="2693670"/>
            <a:ext cx="410845" cy="302260"/>
          </a:xfrm>
          <a:prstGeom prst="rect">
            <a:avLst/>
          </a:prstGeom>
          <a:noFill/>
          <a:ln w="9525">
            <a:noFill/>
          </a:ln>
        </p:spPr>
      </p:pic>
      <p:pic>
        <p:nvPicPr>
          <p:cNvPr id="8" name="图片 7"/>
          <p:cNvPicPr/>
          <p:nvPr/>
        </p:nvPicPr>
        <p:blipFill>
          <a:blip r:embed="rId2"/>
          <a:stretch>
            <a:fillRect/>
          </a:stretch>
        </p:blipFill>
        <p:spPr>
          <a:xfrm>
            <a:off x="3943350" y="3107055"/>
            <a:ext cx="410845" cy="321945"/>
          </a:xfrm>
          <a:prstGeom prst="rect">
            <a:avLst/>
          </a:prstGeom>
          <a:noFill/>
          <a:ln w="9525">
            <a:noFill/>
          </a:ln>
        </p:spPr>
      </p:pic>
      <p:pic>
        <p:nvPicPr>
          <p:cNvPr id="11" name="图片 10"/>
          <p:cNvPicPr/>
          <p:nvPr>
            <p:custDataLst>
              <p:tags r:id="rId3"/>
            </p:custDataLst>
          </p:nvPr>
        </p:nvPicPr>
        <p:blipFill>
          <a:blip r:embed="rId1"/>
          <a:srcRect l="59427" t="-13870"/>
          <a:stretch>
            <a:fillRect/>
          </a:stretch>
        </p:blipFill>
        <p:spPr>
          <a:xfrm>
            <a:off x="6577965" y="1805940"/>
            <a:ext cx="282575" cy="365125"/>
          </a:xfrm>
          <a:prstGeom prst="rect">
            <a:avLst/>
          </a:prstGeom>
          <a:noFill/>
          <a:ln w="9525">
            <a:noFill/>
          </a:ln>
        </p:spPr>
      </p:pic>
      <p:pic>
        <p:nvPicPr>
          <p:cNvPr id="12" name="图片 11"/>
          <p:cNvPicPr/>
          <p:nvPr>
            <p:custDataLst>
              <p:tags r:id="rId4"/>
            </p:custDataLst>
          </p:nvPr>
        </p:nvPicPr>
        <p:blipFill>
          <a:blip r:embed="rId1"/>
          <a:srcRect l="59427" t="-13870"/>
          <a:stretch>
            <a:fillRect/>
          </a:stretch>
        </p:blipFill>
        <p:spPr>
          <a:xfrm>
            <a:off x="2404110" y="3034030"/>
            <a:ext cx="282575" cy="365125"/>
          </a:xfrm>
          <a:prstGeom prst="rect">
            <a:avLst/>
          </a:prstGeom>
          <a:noFill/>
          <a:ln w="9525">
            <a:noFill/>
          </a:ln>
        </p:spPr>
      </p:pic>
      <p:pic>
        <p:nvPicPr>
          <p:cNvPr id="13" name="图片 12"/>
          <p:cNvPicPr/>
          <p:nvPr>
            <p:custDataLst>
              <p:tags r:id="rId5"/>
            </p:custDataLst>
          </p:nvPr>
        </p:nvPicPr>
        <p:blipFill>
          <a:blip r:embed="rId2"/>
          <a:stretch>
            <a:fillRect/>
          </a:stretch>
        </p:blipFill>
        <p:spPr>
          <a:xfrm>
            <a:off x="9140190" y="3495040"/>
            <a:ext cx="410845" cy="321945"/>
          </a:xfrm>
          <a:prstGeom prst="rect">
            <a:avLst/>
          </a:prstGeom>
          <a:noFill/>
          <a:ln w="9525">
            <a:noFill/>
          </a:ln>
        </p:spPr>
      </p:pic>
      <p:pic>
        <p:nvPicPr>
          <p:cNvPr id="14" name="图片 13"/>
          <p:cNvPicPr/>
          <p:nvPr>
            <p:custDataLst>
              <p:tags r:id="rId6"/>
            </p:custDataLst>
          </p:nvPr>
        </p:nvPicPr>
        <p:blipFill>
          <a:blip r:embed="rId2"/>
          <a:stretch>
            <a:fillRect/>
          </a:stretch>
        </p:blipFill>
        <p:spPr>
          <a:xfrm>
            <a:off x="3518535" y="3912870"/>
            <a:ext cx="410845" cy="3219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40" name="文本框 139"/>
          <p:cNvSpPr txBox="1"/>
          <p:nvPr/>
        </p:nvSpPr>
        <p:spPr>
          <a:xfrm>
            <a:off x="487680" y="902970"/>
            <a:ext cx="10963910" cy="258445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rPr>
              <a:t>3</a:t>
            </a:r>
            <a:r>
              <a:rPr lang="en-US" b="1">
                <a:latin typeface="微软雅黑" panose="020B0503020204020204" charset="-122"/>
                <a:ea typeface="微软雅黑" panose="020B0503020204020204" charset="-122"/>
              </a:rPr>
              <a:t>.</a:t>
            </a:r>
            <a:r>
              <a:rPr b="1">
                <a:latin typeface="微软雅黑" panose="020B0503020204020204" charset="-122"/>
                <a:ea typeface="微软雅黑" panose="020B0503020204020204" charset="-122"/>
              </a:rPr>
              <a:t>配比型:即有多个离子参与的反应</a:t>
            </a:r>
            <a:endParaRPr b="1">
              <a:latin typeface="微软雅黑" panose="020B0503020204020204" charset="-122"/>
              <a:ea typeface="微软雅黑" panose="020B0503020204020204" charset="-122"/>
            </a:endParaRPr>
          </a:p>
          <a:p>
            <a:pPr indent="0">
              <a:lnSpc>
                <a:spcPct val="150000"/>
              </a:lnSpc>
            </a:pPr>
            <a:r>
              <a:rPr b="0">
                <a:latin typeface="微软雅黑" panose="020B0503020204020204" charset="-122"/>
                <a:ea typeface="微软雅黑" panose="020B0503020204020204" charset="-122"/>
              </a:rPr>
              <a:t>(1)根据相对量将少量物质定为“1 mol”,若少量物质有两种或两种以上离子参加反应,则参加反应的离子的物质的量之比与物质组成之比相符。</a:t>
            </a:r>
            <a:endParaRPr b="0">
              <a:latin typeface="微软雅黑" panose="020B0503020204020204" charset="-122"/>
              <a:ea typeface="微软雅黑" panose="020B0503020204020204" charset="-122"/>
            </a:endParaRPr>
          </a:p>
          <a:p>
            <a:pPr indent="0">
              <a:lnSpc>
                <a:spcPct val="150000"/>
              </a:lnSpc>
            </a:pPr>
            <a:r>
              <a:rPr b="0">
                <a:latin typeface="微软雅黑" panose="020B0503020204020204" charset="-122"/>
                <a:ea typeface="微软雅黑" panose="020B0503020204020204" charset="-122"/>
              </a:rPr>
              <a:t>(2)依据少量物质中离子的物质的量,确定过量物质中实际参加反应的离子的物质的量。</a:t>
            </a:r>
            <a:endParaRPr b="0">
              <a:latin typeface="微软雅黑" panose="020B0503020204020204" charset="-122"/>
              <a:ea typeface="微软雅黑" panose="020B0503020204020204" charset="-122"/>
            </a:endParaRPr>
          </a:p>
          <a:p>
            <a:pPr indent="0">
              <a:lnSpc>
                <a:spcPct val="150000"/>
              </a:lnSpc>
            </a:pPr>
            <a:r>
              <a:rPr b="0">
                <a:latin typeface="微软雅黑" panose="020B0503020204020204" charset="-122"/>
                <a:ea typeface="微软雅黑" panose="020B0503020204020204" charset="-122"/>
              </a:rPr>
              <a:t>①如NaOH与Ca(HCO</a:t>
            </a:r>
            <a:r>
              <a:rPr b="0" baseline="-25000">
                <a:latin typeface="微软雅黑" panose="020B0503020204020204" charset="-122"/>
                <a:ea typeface="微软雅黑" panose="020B0503020204020204" charset="-122"/>
              </a:rPr>
              <a:t>3</a:t>
            </a:r>
            <a:r>
              <a:rPr b="0">
                <a:latin typeface="微软雅黑" panose="020B0503020204020204" charset="-122"/>
                <a:ea typeface="微软雅黑" panose="020B0503020204020204" charset="-122"/>
              </a:rPr>
              <a:t>)</a:t>
            </a:r>
            <a:r>
              <a:rPr b="0" baseline="-25000">
                <a:latin typeface="微软雅黑" panose="020B0503020204020204" charset="-122"/>
                <a:ea typeface="微软雅黑" panose="020B0503020204020204" charset="-122"/>
              </a:rPr>
              <a:t>2</a:t>
            </a:r>
            <a:r>
              <a:rPr b="0">
                <a:latin typeface="微软雅黑" panose="020B0503020204020204" charset="-122"/>
                <a:ea typeface="微软雅黑" panose="020B0503020204020204" charset="-122"/>
              </a:rPr>
              <a:t>反应的离子方程式的书写方法如下:</a:t>
            </a:r>
            <a:endParaRPr b="0">
              <a:latin typeface="微软雅黑" panose="020B0503020204020204" charset="-122"/>
              <a:ea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9" name="image137.jpeg"/>
          <p:cNvPicPr>
            <a:picLocks noChangeAspect="1"/>
          </p:cNvPicPr>
          <p:nvPr>
            <p:custDataLst>
              <p:tags r:id="rId1"/>
            </p:custDataLst>
          </p:nvPr>
        </p:nvPicPr>
        <p:blipFill>
          <a:blip r:embed="rId2"/>
          <a:stretch>
            <a:fillRect/>
          </a:stretch>
        </p:blipFill>
        <p:spPr>
          <a:xfrm>
            <a:off x="2880360" y="3200400"/>
            <a:ext cx="6890385" cy="2755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487680" y="986155"/>
            <a:ext cx="11090910" cy="1614805"/>
          </a:xfrm>
          <a:prstGeom prst="rect">
            <a:avLst/>
          </a:prstGeom>
          <a:noFill/>
          <a:ln w="9525">
            <a:noFill/>
          </a:ln>
        </p:spPr>
        <p:txBody>
          <a:bodyPr wrap="square">
            <a:spAutoFit/>
          </a:bodyPr>
          <a:p>
            <a:pPr indent="0">
              <a:lnSpc>
                <a:spcPct val="200000"/>
              </a:lnSpc>
            </a:pP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少量</a:t>
            </a:r>
            <a:r>
              <a:rPr lang="en-US" b="0">
                <a:latin typeface="微软雅黑" panose="020B0503020204020204" charset="-122"/>
                <a:ea typeface="微软雅黑" panose="020B0503020204020204" charset="-122"/>
                <a:cs typeface="微软雅黑" panose="020B0503020204020204" charset="-122"/>
              </a:rPr>
              <a:t>Ba(OH)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溶液与</a:t>
            </a:r>
            <a:r>
              <a:rPr lang="en-US" b="0">
                <a:latin typeface="微软雅黑" panose="020B0503020204020204" charset="-122"/>
                <a:ea typeface="微软雅黑" panose="020B0503020204020204" charset="-122"/>
                <a:cs typeface="微软雅黑" panose="020B0503020204020204" charset="-122"/>
              </a:rPr>
              <a:t>KAl(SO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溶液反应时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反应中</a:t>
            </a:r>
            <a:r>
              <a:rPr lang="en-US" b="0">
                <a:latin typeface="微软雅黑" panose="020B0503020204020204" charset="-122"/>
                <a:ea typeface="微软雅黑" panose="020B0503020204020204" charset="-122"/>
                <a:cs typeface="微软雅黑" panose="020B0503020204020204" charset="-122"/>
              </a:rPr>
              <a:t>Ba</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OH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个数比必为</a:t>
            </a:r>
            <a:r>
              <a:rPr lang="en-US" b="0">
                <a:latin typeface="微软雅黑" panose="020B0503020204020204" charset="-122"/>
                <a:ea typeface="微软雅黑" panose="020B0503020204020204" charset="-122"/>
                <a:cs typeface="微软雅黑" panose="020B0503020204020204" charset="-122"/>
              </a:rPr>
              <a:t>1∶2;</a:t>
            </a:r>
            <a:r>
              <a:rPr lang="zh-CN" b="0">
                <a:latin typeface="微软雅黑" panose="020B0503020204020204" charset="-122"/>
                <a:ea typeface="微软雅黑" panose="020B0503020204020204" charset="-122"/>
                <a:cs typeface="微软雅黑" panose="020B0503020204020204" charset="-122"/>
              </a:rPr>
              <a:t>参与反应的</a:t>
            </a:r>
            <a:r>
              <a:rPr lang="en-US" b="0">
                <a:latin typeface="微软雅黑" panose="020B0503020204020204" charset="-122"/>
                <a:ea typeface="微软雅黑" panose="020B0503020204020204" charset="-122"/>
                <a:cs typeface="微软雅黑" panose="020B0503020204020204" charset="-122"/>
              </a:rPr>
              <a:t>S      </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Ba</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量相等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由于</a:t>
            </a:r>
            <a:r>
              <a:rPr lang="en-US">
                <a:latin typeface="微软雅黑" panose="020B0503020204020204" charset="-122"/>
                <a:ea typeface="微软雅黑" panose="020B0503020204020204" charset="-122"/>
                <a:cs typeface="微软雅黑" panose="020B0503020204020204" charset="-122"/>
                <a:sym typeface="+mn-ea"/>
              </a:rPr>
              <a:t>Ba(OH)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少量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Al</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的产物为</a:t>
            </a:r>
            <a:r>
              <a:rPr lang="en-US">
                <a:latin typeface="微软雅黑" panose="020B0503020204020204" charset="-122"/>
                <a:ea typeface="微软雅黑" panose="020B0503020204020204" charset="-122"/>
                <a:cs typeface="微软雅黑" panose="020B0503020204020204" charset="-122"/>
                <a:sym typeface="+mn-ea"/>
              </a:rPr>
              <a:t>Al(OH)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即</a:t>
            </a:r>
            <a:r>
              <a:rPr lang="en-US">
                <a:latin typeface="微软雅黑" panose="020B0503020204020204" charset="-122"/>
                <a:ea typeface="微软雅黑" panose="020B0503020204020204" charset="-122"/>
                <a:cs typeface="微软雅黑" panose="020B0503020204020204" charset="-122"/>
                <a:sym typeface="+mn-ea"/>
              </a:rPr>
              <a:t>:</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52205" t="-36020"/>
          <a:stretch>
            <a:fillRect/>
          </a:stretch>
        </p:blipFill>
        <p:spPr>
          <a:xfrm>
            <a:off x="9775190" y="1110615"/>
            <a:ext cx="371475" cy="435610"/>
          </a:xfrm>
          <a:prstGeom prst="rect">
            <a:avLst/>
          </a:prstGeom>
          <a:noFill/>
          <a:ln w="9525">
            <a:noFill/>
          </a:ln>
        </p:spPr>
      </p:pic>
      <p:pic>
        <p:nvPicPr>
          <p:cNvPr id="150" name="image138.jpeg"/>
          <p:cNvPicPr>
            <a:picLocks noChangeAspect="1"/>
          </p:cNvPicPr>
          <p:nvPr>
            <p:custDataLst>
              <p:tags r:id="rId2"/>
            </p:custDataLst>
          </p:nvPr>
        </p:nvPicPr>
        <p:blipFill>
          <a:blip r:embed="rId3"/>
          <a:stretch>
            <a:fillRect/>
          </a:stretch>
        </p:blipFill>
        <p:spPr>
          <a:xfrm>
            <a:off x="1868170" y="2632075"/>
            <a:ext cx="7671435" cy="1943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864090"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20" name="文本框 119"/>
          <p:cNvSpPr txBox="1"/>
          <p:nvPr/>
        </p:nvSpPr>
        <p:spPr>
          <a:xfrm>
            <a:off x="487680" y="844550"/>
            <a:ext cx="11089640" cy="2584450"/>
          </a:xfrm>
          <a:prstGeom prst="rect">
            <a:avLst/>
          </a:prstGeom>
          <a:noFill/>
          <a:ln w="9525">
            <a:noFill/>
          </a:ln>
        </p:spPr>
        <p:txBody>
          <a:bodyPr wrap="square">
            <a:spAutoFit/>
          </a:bodyPr>
          <a:p>
            <a:pPr indent="0" fontAlgn="auto">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2</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b="0">
                <a:latin typeface="微软雅黑" panose="020B0503020204020204" charset="-122"/>
                <a:ea typeface="微软雅黑" panose="020B0503020204020204" charset="-122"/>
                <a:cs typeface="微软雅黑" panose="020B0503020204020204" charset="-122"/>
              </a:rPr>
              <a:t>下列反应的离子方程式错误的是	(　　)</a:t>
            </a:r>
            <a:endParaRPr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b="0">
                <a:latin typeface="微软雅黑" panose="020B0503020204020204" charset="-122"/>
                <a:ea typeface="微软雅黑" panose="020B0503020204020204" charset="-122"/>
                <a:cs typeface="微软雅黑" panose="020B0503020204020204" charset="-122"/>
              </a:rPr>
              <a:t>A.碘化亚铁溶液与等物质的量的氯气:</a:t>
            </a:r>
            <a:endParaRPr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b="0">
                <a:latin typeface="微软雅黑" panose="020B0503020204020204" charset="-122"/>
                <a:ea typeface="微软雅黑" panose="020B0503020204020204" charset="-122"/>
                <a:cs typeface="微软雅黑" panose="020B0503020204020204" charset="-122"/>
              </a:rPr>
              <a:t>B.向次氯酸钙溶液通入足量二氧化碳:</a:t>
            </a:r>
            <a:endParaRPr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b="0">
                <a:latin typeface="微软雅黑" panose="020B0503020204020204" charset="-122"/>
                <a:ea typeface="微软雅黑" panose="020B0503020204020204" charset="-122"/>
                <a:cs typeface="微软雅黑" panose="020B0503020204020204" charset="-122"/>
              </a:rPr>
              <a:t>C.过量CO2通入饱和碳酸钠溶液:</a:t>
            </a:r>
            <a:endParaRPr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b="0">
                <a:latin typeface="微软雅黑" panose="020B0503020204020204" charset="-122"/>
                <a:ea typeface="微软雅黑" panose="020B0503020204020204" charset="-122"/>
                <a:cs typeface="微软雅黑" panose="020B0503020204020204" charset="-122"/>
              </a:rPr>
              <a:t>D.明矾溶液中加入少量氢氧化钡溶液:</a:t>
            </a:r>
            <a:endParaRPr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5305" y="1286510"/>
            <a:ext cx="619125" cy="377825"/>
          </a:xfrm>
          <a:prstGeom prst="rect">
            <a:avLst/>
          </a:prstGeom>
          <a:noFill/>
        </p:spPr>
        <p:txBody>
          <a:bodyPr wrap="square" rtlCol="0">
            <a:noAutofit/>
          </a:bodyPr>
          <a:p>
            <a:pPr>
              <a:lnSpc>
                <a:spcPct val="150000"/>
              </a:lnSpc>
              <a:spcBef>
                <a:spcPct val="0"/>
              </a:spcBef>
              <a:spcAft>
                <a:spcPct val="0"/>
              </a:spcAft>
            </a:pPr>
            <a:r>
              <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rPr>
              <a:t>A</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4" name="图片 3"/>
          <p:cNvPicPr>
            <a:picLocks noChangeAspect="1"/>
          </p:cNvPicPr>
          <p:nvPr/>
        </p:nvPicPr>
        <p:blipFill>
          <a:blip r:embed="rId1"/>
          <a:stretch>
            <a:fillRect/>
          </a:stretch>
        </p:blipFill>
        <p:spPr>
          <a:xfrm>
            <a:off x="4345305" y="2245360"/>
            <a:ext cx="4366260" cy="370840"/>
          </a:xfrm>
          <a:prstGeom prst="rect">
            <a:avLst/>
          </a:prstGeom>
        </p:spPr>
      </p:pic>
      <p:pic>
        <p:nvPicPr>
          <p:cNvPr id="5" name="图片 4"/>
          <p:cNvPicPr>
            <a:picLocks noChangeAspect="1"/>
          </p:cNvPicPr>
          <p:nvPr/>
        </p:nvPicPr>
        <p:blipFill>
          <a:blip r:embed="rId2"/>
          <a:stretch>
            <a:fillRect/>
          </a:stretch>
        </p:blipFill>
        <p:spPr>
          <a:xfrm>
            <a:off x="3890010" y="2653030"/>
            <a:ext cx="4545330" cy="351790"/>
          </a:xfrm>
          <a:prstGeom prst="rect">
            <a:avLst/>
          </a:prstGeom>
        </p:spPr>
      </p:pic>
      <p:pic>
        <p:nvPicPr>
          <p:cNvPr id="7" name="图片 6"/>
          <p:cNvPicPr>
            <a:picLocks noChangeAspect="1"/>
          </p:cNvPicPr>
          <p:nvPr/>
        </p:nvPicPr>
        <p:blipFill>
          <a:blip r:embed="rId3"/>
          <a:stretch>
            <a:fillRect/>
          </a:stretch>
        </p:blipFill>
        <p:spPr>
          <a:xfrm>
            <a:off x="4345305" y="3041650"/>
            <a:ext cx="6042025" cy="342900"/>
          </a:xfrm>
          <a:prstGeom prst="rect">
            <a:avLst/>
          </a:prstGeom>
        </p:spPr>
      </p:pic>
      <p:pic>
        <p:nvPicPr>
          <p:cNvPr id="14" name="图片 13"/>
          <p:cNvPicPr>
            <a:picLocks noChangeAspect="1"/>
          </p:cNvPicPr>
          <p:nvPr/>
        </p:nvPicPr>
        <p:blipFill>
          <a:blip r:embed="rId4"/>
          <a:stretch>
            <a:fillRect/>
          </a:stretch>
        </p:blipFill>
        <p:spPr>
          <a:xfrm>
            <a:off x="4297680" y="1833880"/>
            <a:ext cx="4731385" cy="411480"/>
          </a:xfrm>
          <a:prstGeom prst="rect">
            <a:avLst/>
          </a:prstGeom>
        </p:spPr>
      </p:pic>
      <p:sp>
        <p:nvSpPr>
          <p:cNvPr id="148" name="文本框 147"/>
          <p:cNvSpPr txBox="1"/>
          <p:nvPr/>
        </p:nvSpPr>
        <p:spPr>
          <a:xfrm>
            <a:off x="487680" y="3282315"/>
            <a:ext cx="11228070" cy="2692400"/>
          </a:xfrm>
          <a:prstGeom prst="rect">
            <a:avLst/>
          </a:prstGeom>
          <a:noFill/>
          <a:ln w="9525">
            <a:noFill/>
          </a:ln>
        </p:spPr>
        <p:txBody>
          <a:bodyPr wrap="square">
            <a:no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【解析】还原性</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&lt;I</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则等物质的量的</a:t>
            </a:r>
            <a:r>
              <a:rPr lang="en-US" b="0">
                <a:latin typeface="微软雅黑" panose="020B0503020204020204" charset="-122"/>
                <a:ea typeface="微软雅黑" panose="020B0503020204020204" charset="-122"/>
                <a:cs typeface="微软雅黑" panose="020B0503020204020204" charset="-122"/>
              </a:rPr>
              <a:t>FeI</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在溶液中反应时只有</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被氧化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离子方程式为</a:t>
            </a:r>
            <a:r>
              <a:rPr lang="en-US" b="0">
                <a:latin typeface="微软雅黑" panose="020B0503020204020204" charset="-122"/>
                <a:ea typeface="微软雅黑" panose="020B0503020204020204" charset="-122"/>
                <a:cs typeface="微软雅黑" panose="020B0503020204020204" charset="-122"/>
              </a:rPr>
              <a:t>2I</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           </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酸性</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&gt;HClO&gt;HC     ,</a:t>
            </a:r>
            <a:r>
              <a:rPr lang="zh-CN">
                <a:latin typeface="微软雅黑" panose="020B0503020204020204" charset="-122"/>
                <a:ea typeface="微软雅黑" panose="020B0503020204020204" charset="-122"/>
                <a:cs typeface="微软雅黑" panose="020B0503020204020204" charset="-122"/>
                <a:sym typeface="+mn-ea"/>
              </a:rPr>
              <a:t>因此向</a:t>
            </a:r>
            <a:r>
              <a:rPr lang="en-US">
                <a:latin typeface="微软雅黑" panose="020B0503020204020204" charset="-122"/>
                <a:ea typeface="微软雅黑" panose="020B0503020204020204" charset="-122"/>
                <a:cs typeface="微软雅黑" panose="020B0503020204020204" charset="-122"/>
                <a:sym typeface="+mn-ea"/>
              </a:rPr>
              <a:t>Ca(ClO)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溶液中通入足量</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HClO</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HC      ,B</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过量</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通入饱和碳酸钠溶液中反应的离子方程式为</a:t>
            </a:r>
            <a:r>
              <a:rPr lang="en-US">
                <a:latin typeface="微软雅黑" panose="020B0503020204020204" charset="-122"/>
                <a:ea typeface="微软雅黑" panose="020B0503020204020204" charset="-122"/>
                <a:cs typeface="微软雅黑" panose="020B0503020204020204" charset="-122"/>
                <a:sym typeface="+mn-ea"/>
              </a:rPr>
              <a:t>2Na</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       </a:t>
            </a:r>
            <a:r>
              <a:rPr lang="en-US">
                <a:latin typeface="微软雅黑" panose="020B0503020204020204" charset="-122"/>
                <a:ea typeface="微软雅黑" panose="020B0503020204020204" charset="-122"/>
                <a:cs typeface="Times New Roman" panose="02020603050405020304" charset="0"/>
                <a:sym typeface="+mn-ea"/>
              </a:rPr>
              <a:t>+H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O+CO</a:t>
            </a:r>
            <a:r>
              <a:rPr lang="en-US" baseline="-25000">
                <a:latin typeface="微软雅黑" panose="020B0503020204020204" charset="-122"/>
                <a:ea typeface="微软雅黑" panose="020B0503020204020204" charset="-122"/>
                <a:cs typeface="Times New Roman" panose="02020603050405020304" charset="0"/>
                <a:sym typeface="+mn-ea"/>
              </a:rPr>
              <a:t>2           </a:t>
            </a:r>
            <a:r>
              <a:rPr lang="en-US">
                <a:latin typeface="微软雅黑" panose="020B0503020204020204" charset="-122"/>
                <a:ea typeface="微软雅黑" panose="020B0503020204020204" charset="-122"/>
                <a:cs typeface="微软雅黑" panose="020B0503020204020204" charset="-122"/>
                <a:sym typeface="+mn-ea"/>
              </a:rPr>
              <a:t> 2NaHCO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明矾溶液中加入少量</a:t>
            </a:r>
            <a:r>
              <a:rPr lang="en-US">
                <a:latin typeface="微软雅黑" panose="020B0503020204020204" charset="-122"/>
                <a:ea typeface="微软雅黑" panose="020B0503020204020204" charset="-122"/>
                <a:cs typeface="微软雅黑" panose="020B0503020204020204" charset="-122"/>
                <a:sym typeface="+mn-ea"/>
              </a:rPr>
              <a:t>Ba(OH)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参与反应的</a:t>
            </a:r>
            <a:r>
              <a:rPr lang="en-US">
                <a:latin typeface="微软雅黑" panose="020B0503020204020204" charset="-122"/>
                <a:ea typeface="微软雅黑" panose="020B0503020204020204" charset="-122"/>
                <a:cs typeface="微软雅黑" panose="020B0503020204020204" charset="-122"/>
                <a:sym typeface="+mn-ea"/>
              </a:rPr>
              <a:t>Ba</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物质的量之比为</a:t>
            </a:r>
            <a:r>
              <a:rPr lang="en-US">
                <a:latin typeface="微软雅黑" panose="020B0503020204020204" charset="-122"/>
                <a:ea typeface="微软雅黑" panose="020B0503020204020204" charset="-122"/>
                <a:cs typeface="微软雅黑" panose="020B0503020204020204" charset="-122"/>
                <a:sym typeface="+mn-ea"/>
              </a:rPr>
              <a:t>1∶2,</a:t>
            </a:r>
            <a:r>
              <a:rPr lang="zh-CN">
                <a:latin typeface="微软雅黑" panose="020B0503020204020204" charset="-122"/>
                <a:ea typeface="微软雅黑" panose="020B0503020204020204" charset="-122"/>
                <a:cs typeface="微软雅黑" panose="020B0503020204020204" charset="-122"/>
                <a:sym typeface="+mn-ea"/>
              </a:rPr>
              <a:t>生成的</a:t>
            </a:r>
            <a:r>
              <a:rPr lang="en-US">
                <a:latin typeface="微软雅黑" panose="020B0503020204020204" charset="-122"/>
                <a:ea typeface="微软雅黑" panose="020B0503020204020204" charset="-122"/>
                <a:cs typeface="微软雅黑" panose="020B0503020204020204" charset="-122"/>
                <a:sym typeface="+mn-ea"/>
              </a:rPr>
              <a:t>Al(OH)</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BaSO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沉淀物质的量之比为</a:t>
            </a:r>
            <a:r>
              <a:rPr lang="en-US">
                <a:latin typeface="微软雅黑" panose="020B0503020204020204" charset="-122"/>
                <a:ea typeface="微软雅黑" panose="020B0503020204020204" charset="-122"/>
                <a:cs typeface="微软雅黑" panose="020B0503020204020204" charset="-122"/>
                <a:sym typeface="+mn-ea"/>
              </a:rPr>
              <a:t>2∶3,D</a:t>
            </a:r>
            <a:r>
              <a:rPr lang="zh-CN">
                <a:latin typeface="微软雅黑" panose="020B0503020204020204" charset="-122"/>
                <a:ea typeface="微软雅黑" panose="020B0503020204020204" charset="-122"/>
                <a:cs typeface="微软雅黑" panose="020B0503020204020204" charset="-122"/>
                <a:sym typeface="+mn-ea"/>
              </a:rPr>
              <a:t>正确。</a:t>
            </a:r>
            <a:endParaRPr lang="en-US" altLang="en-US" b="0" baseline="-2500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5"/>
          <a:stretch>
            <a:fillRect/>
          </a:stretch>
        </p:blipFill>
        <p:spPr>
          <a:xfrm>
            <a:off x="10659745" y="3427095"/>
            <a:ext cx="419735" cy="325120"/>
          </a:xfrm>
          <a:prstGeom prst="rect">
            <a:avLst/>
          </a:prstGeom>
          <a:noFill/>
          <a:ln w="9525">
            <a:noFill/>
          </a:ln>
        </p:spPr>
      </p:pic>
      <p:pic>
        <p:nvPicPr>
          <p:cNvPr id="16" name="图片 15"/>
          <p:cNvPicPr/>
          <p:nvPr/>
        </p:nvPicPr>
        <p:blipFill>
          <a:blip r:embed="rId6"/>
          <a:stretch>
            <a:fillRect/>
          </a:stretch>
        </p:blipFill>
        <p:spPr>
          <a:xfrm>
            <a:off x="4486275" y="3829685"/>
            <a:ext cx="294640" cy="319405"/>
          </a:xfrm>
          <a:prstGeom prst="rect">
            <a:avLst/>
          </a:prstGeom>
          <a:noFill/>
          <a:ln w="9525">
            <a:noFill/>
          </a:ln>
        </p:spPr>
      </p:pic>
      <p:pic>
        <p:nvPicPr>
          <p:cNvPr id="18" name="图片 17"/>
          <p:cNvPicPr/>
          <p:nvPr/>
        </p:nvPicPr>
        <p:blipFill>
          <a:blip r:embed="rId7"/>
          <a:stretch>
            <a:fillRect/>
          </a:stretch>
        </p:blipFill>
        <p:spPr>
          <a:xfrm>
            <a:off x="6466840" y="4206240"/>
            <a:ext cx="444500" cy="361315"/>
          </a:xfrm>
          <a:prstGeom prst="rect">
            <a:avLst/>
          </a:prstGeom>
          <a:noFill/>
          <a:ln w="9525">
            <a:noFill/>
          </a:ln>
        </p:spPr>
      </p:pic>
      <p:pic>
        <p:nvPicPr>
          <p:cNvPr id="21" name="图片 20"/>
          <p:cNvPicPr/>
          <p:nvPr/>
        </p:nvPicPr>
        <p:blipFill>
          <a:blip r:embed="rId6"/>
          <a:stretch>
            <a:fillRect/>
          </a:stretch>
        </p:blipFill>
        <p:spPr>
          <a:xfrm>
            <a:off x="10162540" y="3829685"/>
            <a:ext cx="325755" cy="319405"/>
          </a:xfrm>
          <a:prstGeom prst="rect">
            <a:avLst/>
          </a:prstGeom>
          <a:noFill/>
          <a:ln w="9525">
            <a:noFill/>
          </a:ln>
        </p:spPr>
      </p:pic>
      <p:pic>
        <p:nvPicPr>
          <p:cNvPr id="22" name="图片 21"/>
          <p:cNvPicPr/>
          <p:nvPr/>
        </p:nvPicPr>
        <p:blipFill>
          <a:blip r:embed="rId5"/>
          <a:stretch>
            <a:fillRect/>
          </a:stretch>
        </p:blipFill>
        <p:spPr>
          <a:xfrm>
            <a:off x="8204200" y="4242435"/>
            <a:ext cx="419735" cy="3251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20" grpId="0"/>
      <p:bldP spid="1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3</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966585"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离子共存　离子检验与推断</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866775"/>
            <a:ext cx="11075035" cy="2168525"/>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离子共存的本质</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几种离子在同一溶液中能大量共存,则各离子之间不发生任何反应。若离子之间能发生反应,则在溶液中不能大量共存。</a:t>
            </a:r>
            <a:endParaRPr>
              <a:latin typeface="微软雅黑" panose="020B0503020204020204" charset="-122"/>
              <a:ea typeface="微软雅黑" panose="020B0503020204020204" charset="-122"/>
              <a:cs typeface="微软雅黑" panose="020B0503020204020204" charset="-122"/>
            </a:endParaRPr>
          </a:p>
          <a:p>
            <a:pPr>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溶液中离子不能大量共存的四种情形</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(1)发生复分解反应</a:t>
            </a:r>
            <a:endParaRPr>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custDataLst>
              <p:tags r:id="rId1"/>
            </p:custDataLst>
          </p:nvPr>
        </p:nvPicPr>
        <p:blipFill>
          <a:blip r:embed="rId2"/>
          <a:stretch>
            <a:fillRect/>
          </a:stretch>
        </p:blipFill>
        <p:spPr>
          <a:xfrm>
            <a:off x="1240155" y="3035300"/>
            <a:ext cx="4157980" cy="2797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53" name="文本框 152"/>
          <p:cNvSpPr txBox="1"/>
          <p:nvPr/>
        </p:nvSpPr>
        <p:spPr>
          <a:xfrm>
            <a:off x="487680" y="836295"/>
            <a:ext cx="11282045" cy="216852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发生氧化还原反应具有较强还原性的离子不能与具有较强氧化性的离子大量共存。如</a:t>
            </a:r>
            <a:r>
              <a:rPr lang="en-US" b="0">
                <a:latin typeface="微软雅黑" panose="020B0503020204020204" charset="-122"/>
                <a:ea typeface="微软雅黑" panose="020B0503020204020204" charset="-122"/>
                <a:cs typeface="微软雅黑" panose="020B0503020204020204" charset="-122"/>
              </a:rPr>
              <a:t>S</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HS</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I</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等不能与</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大量共存。</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发生彻底的双水解反应常见的因发生彻底的双水解反应而不能大量共存的离子如下</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endParaRPr lang="en-US" altLang="en-US" b="0">
              <a:latin typeface="微软雅黑" panose="020B0503020204020204" charset="-122"/>
              <a:ea typeface="微软雅黑" panose="020B0503020204020204" charset="-122"/>
              <a:cs typeface="微软雅黑" panose="020B0503020204020204" charset="-122"/>
            </a:endParaRPr>
          </a:p>
        </p:txBody>
      </p:sp>
      <p:pic>
        <p:nvPicPr>
          <p:cNvPr id="15" name="图片 14"/>
          <p:cNvPicPr>
            <a:picLocks noChangeAspect="1"/>
          </p:cNvPicPr>
          <p:nvPr>
            <p:custDataLst>
              <p:tags r:id="rId1"/>
            </p:custDataLst>
          </p:nvPr>
        </p:nvPicPr>
        <p:blipFill>
          <a:blip r:embed="rId2"/>
          <a:stretch>
            <a:fillRect/>
          </a:stretch>
        </p:blipFill>
        <p:spPr>
          <a:xfrm>
            <a:off x="6706235" y="2221230"/>
            <a:ext cx="4529455" cy="1207770"/>
          </a:xfrm>
          <a:prstGeom prst="rect">
            <a:avLst/>
          </a:prstGeom>
        </p:spPr>
      </p:pic>
      <p:pic>
        <p:nvPicPr>
          <p:cNvPr id="16" name="image150.jpeg"/>
          <p:cNvPicPr>
            <a:picLocks noChangeAspect="1"/>
          </p:cNvPicPr>
          <p:nvPr>
            <p:custDataLst>
              <p:tags r:id="rId3"/>
            </p:custDataLst>
          </p:nvPr>
        </p:nvPicPr>
        <p:blipFill>
          <a:blip r:embed="rId4"/>
          <a:stretch>
            <a:fillRect/>
          </a:stretch>
        </p:blipFill>
        <p:spPr>
          <a:xfrm>
            <a:off x="487680" y="3357245"/>
            <a:ext cx="1225550" cy="375920"/>
          </a:xfrm>
          <a:prstGeom prst="rect">
            <a:avLst/>
          </a:prstGeom>
        </p:spPr>
      </p:pic>
      <p:sp>
        <p:nvSpPr>
          <p:cNvPr id="17" name="文本框 16"/>
          <p:cNvSpPr txBox="1"/>
          <p:nvPr/>
        </p:nvSpPr>
        <p:spPr>
          <a:xfrm>
            <a:off x="487680" y="3789045"/>
            <a:ext cx="11207115" cy="2466340"/>
          </a:xfrm>
          <a:prstGeom prst="rect">
            <a:avLst/>
          </a:prstGeom>
          <a:noFill/>
          <a:ln w="9525">
            <a:noFill/>
          </a:ln>
        </p:spPr>
        <p:txBody>
          <a:bodyPr wrap="square">
            <a:no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                </a:t>
            </a:r>
            <a:r>
              <a:rPr lang="zh-CN" altLang="en-US" b="0">
                <a:latin typeface="微软雅黑" panose="020B0503020204020204" charset="-122"/>
                <a:ea typeface="微软雅黑" panose="020B0503020204020204" charset="-122"/>
                <a:cs typeface="微软雅黑" panose="020B0503020204020204" charset="-122"/>
              </a:rPr>
              <a:t>与</a:t>
            </a:r>
            <a:r>
              <a:rPr lang="en-US" altLang="zh-CN" b="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不能大量共存</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发生的离子反应为</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相当于弱酸制更弱酸</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不是因为发生双水解反应。</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②        </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COO</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a:t>
            </a:r>
            <a:r>
              <a:rPr lang="en-US" altLang="zh-CN">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Mg</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tLang="zh-CN">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等组合中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虽然存在双水解反应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但因水解程度很小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仍可大量共存。</a:t>
            </a:r>
            <a:r>
              <a:rPr lang="en-US">
                <a:latin typeface="微软雅黑" panose="020B0503020204020204" charset="-122"/>
                <a:ea typeface="微软雅黑" panose="020B0503020204020204" charset="-122"/>
                <a:cs typeface="微软雅黑" panose="020B0503020204020204" charset="-122"/>
                <a:sym typeface="+mn-ea"/>
              </a:rPr>
              <a:t>(4)</a:t>
            </a:r>
            <a:r>
              <a:rPr lang="zh-CN">
                <a:latin typeface="微软雅黑" panose="020B0503020204020204" charset="-122"/>
                <a:ea typeface="微软雅黑" panose="020B0503020204020204" charset="-122"/>
                <a:cs typeface="微软雅黑" panose="020B0503020204020204" charset="-122"/>
                <a:sym typeface="+mn-ea"/>
              </a:rPr>
              <a:t>发生络合反应如</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SCN</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或苯酚</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Ag</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Cu</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与过量</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因反应形成络合物而不能大量共存。</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u="wavy">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sym typeface="+mn-ea"/>
            </a:endParaRPr>
          </a:p>
        </p:txBody>
      </p:sp>
      <p:pic>
        <p:nvPicPr>
          <p:cNvPr id="26" name="图片 25"/>
          <p:cNvPicPr>
            <a:picLocks noChangeAspect="1"/>
          </p:cNvPicPr>
          <p:nvPr>
            <p:custDataLst>
              <p:tags r:id="rId5"/>
            </p:custDataLst>
          </p:nvPr>
        </p:nvPicPr>
        <p:blipFill>
          <a:blip r:embed="rId6"/>
          <a:stretch>
            <a:fillRect/>
          </a:stretch>
        </p:blipFill>
        <p:spPr>
          <a:xfrm>
            <a:off x="864870" y="3972560"/>
            <a:ext cx="993140" cy="277495"/>
          </a:xfrm>
          <a:prstGeom prst="rect">
            <a:avLst/>
          </a:prstGeom>
        </p:spPr>
      </p:pic>
      <p:pic>
        <p:nvPicPr>
          <p:cNvPr id="27" name="图片 26"/>
          <p:cNvPicPr>
            <a:picLocks noChangeAspect="1"/>
          </p:cNvPicPr>
          <p:nvPr>
            <p:custDataLst>
              <p:tags r:id="rId7"/>
            </p:custDataLst>
          </p:nvPr>
        </p:nvPicPr>
        <p:blipFill>
          <a:blip r:embed="rId8"/>
          <a:stretch>
            <a:fillRect/>
          </a:stretch>
        </p:blipFill>
        <p:spPr>
          <a:xfrm>
            <a:off x="2197100" y="3908425"/>
            <a:ext cx="675005" cy="387350"/>
          </a:xfrm>
          <a:prstGeom prst="rect">
            <a:avLst/>
          </a:prstGeom>
        </p:spPr>
      </p:pic>
      <p:pic>
        <p:nvPicPr>
          <p:cNvPr id="28" name="图片 27"/>
          <p:cNvPicPr>
            <a:picLocks noChangeAspect="1"/>
          </p:cNvPicPr>
          <p:nvPr>
            <p:custDataLst>
              <p:tags r:id="rId9"/>
            </p:custDataLst>
          </p:nvPr>
        </p:nvPicPr>
        <p:blipFill>
          <a:blip r:embed="rId10"/>
          <a:stretch>
            <a:fillRect/>
          </a:stretch>
        </p:blipFill>
        <p:spPr>
          <a:xfrm>
            <a:off x="6125210" y="3926205"/>
            <a:ext cx="3745865" cy="361950"/>
          </a:xfrm>
          <a:prstGeom prst="rect">
            <a:avLst/>
          </a:prstGeom>
        </p:spPr>
      </p:pic>
      <p:pic>
        <p:nvPicPr>
          <p:cNvPr id="29" name="图片 28"/>
          <p:cNvPicPr>
            <a:picLocks noChangeAspect="1"/>
          </p:cNvPicPr>
          <p:nvPr>
            <p:custDataLst>
              <p:tags r:id="rId11"/>
            </p:custDataLst>
          </p:nvPr>
        </p:nvPicPr>
        <p:blipFill>
          <a:blip r:embed="rId12"/>
          <a:stretch>
            <a:fillRect/>
          </a:stretch>
        </p:blipFill>
        <p:spPr>
          <a:xfrm>
            <a:off x="9911080" y="3912553"/>
            <a:ext cx="1085850" cy="389255"/>
          </a:xfrm>
          <a:prstGeom prst="rect">
            <a:avLst/>
          </a:prstGeom>
        </p:spPr>
      </p:pic>
      <p:pic>
        <p:nvPicPr>
          <p:cNvPr id="30" name="图片 29"/>
          <p:cNvPicPr>
            <a:picLocks noChangeAspect="1"/>
          </p:cNvPicPr>
          <p:nvPr>
            <p:custDataLst>
              <p:tags r:id="rId13"/>
            </p:custDataLst>
          </p:nvPr>
        </p:nvPicPr>
        <p:blipFill>
          <a:blip r:embed="rId14"/>
          <a:stretch>
            <a:fillRect/>
          </a:stretch>
        </p:blipFill>
        <p:spPr>
          <a:xfrm>
            <a:off x="864870" y="4756150"/>
            <a:ext cx="442595" cy="334645"/>
          </a:xfrm>
          <a:prstGeom prst="rect">
            <a:avLst/>
          </a:prstGeom>
        </p:spPr>
      </p:pic>
      <p:pic>
        <p:nvPicPr>
          <p:cNvPr id="31" name="图片 30"/>
          <p:cNvPicPr>
            <a:picLocks noChangeAspect="1"/>
          </p:cNvPicPr>
          <p:nvPr>
            <p:custDataLst>
              <p:tags r:id="rId15"/>
            </p:custDataLst>
          </p:nvPr>
        </p:nvPicPr>
        <p:blipFill>
          <a:blip r:embed="rId16"/>
          <a:stretch>
            <a:fillRect/>
          </a:stretch>
        </p:blipFill>
        <p:spPr>
          <a:xfrm>
            <a:off x="2917825" y="4756150"/>
            <a:ext cx="514985" cy="334645"/>
          </a:xfrm>
          <a:prstGeom prst="rect">
            <a:avLst/>
          </a:prstGeom>
        </p:spPr>
      </p:pic>
      <p:pic>
        <p:nvPicPr>
          <p:cNvPr id="32" name="图片 31"/>
          <p:cNvPicPr>
            <a:picLocks noChangeAspect="1"/>
          </p:cNvPicPr>
          <p:nvPr>
            <p:custDataLst>
              <p:tags r:id="rId17"/>
            </p:custDataLst>
          </p:nvPr>
        </p:nvPicPr>
        <p:blipFill>
          <a:blip r:embed="rId18"/>
          <a:stretch>
            <a:fillRect/>
          </a:stretch>
        </p:blipFill>
        <p:spPr>
          <a:xfrm>
            <a:off x="4481830" y="4756150"/>
            <a:ext cx="623570" cy="334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866775"/>
            <a:ext cx="11075035" cy="92202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离子的检验</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(1)常见阳离子的检验　</a:t>
            </a: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　(2)常见阴离子的检验</a:t>
            </a:r>
            <a:endParaRPr>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856615" y="1740535"/>
          <a:ext cx="4677410" cy="4167505"/>
        </p:xfrm>
        <a:graphic>
          <a:graphicData uri="http://schemas.openxmlformats.org/drawingml/2006/table">
            <a:tbl>
              <a:tblPr/>
              <a:tblGrid>
                <a:gridCol w="545465"/>
                <a:gridCol w="1459230"/>
                <a:gridCol w="2672715"/>
              </a:tblGrid>
              <a:tr h="187325">
                <a:tc>
                  <a:txBody>
                    <a:bodyPr/>
                    <a:p>
                      <a:pPr indent="0" algn="ctr">
                        <a:buNone/>
                      </a:pPr>
                      <a:r>
                        <a:rPr lang="en-US" sz="1000" b="0">
                          <a:latin typeface="微软雅黑" panose="020B0503020204020204" charset="-122"/>
                          <a:ea typeface="微软雅黑" panose="020B0503020204020204" charset="-122"/>
                          <a:cs typeface="Calibri" panose="020F0502020204030204" charset="0"/>
                        </a:rPr>
                        <a:t>离子</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试剂或方法</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现象</a:t>
                      </a:r>
                      <a:endParaRPr lang="en-US" altLang="en-US" sz="1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325">
                <a:tc>
                  <a:txBody>
                    <a:bodyPr/>
                    <a:p>
                      <a:pPr indent="0" algn="ctr">
                        <a:buNone/>
                      </a:pPr>
                      <a:r>
                        <a:rPr lang="en-US" sz="1000" b="0">
                          <a:latin typeface="微软雅黑" panose="020B0503020204020204" charset="-122"/>
                          <a:ea typeface="微软雅黑" panose="020B0503020204020204" charset="-122"/>
                          <a:cs typeface="NEU-BZ" charset="0"/>
                        </a:rPr>
                        <a:t>Na</a:t>
                      </a:r>
                      <a:r>
                        <a:rPr lang="en-US" sz="1000" b="0" baseline="30000">
                          <a:latin typeface="微软雅黑" panose="020B0503020204020204" charset="-122"/>
                          <a:ea typeface="微软雅黑" panose="020B0503020204020204" charset="-122"/>
                          <a:cs typeface="NEU-BZ" charset="0"/>
                        </a:rPr>
                        <a:t>+</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焰色试验</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黄</a:t>
                      </a:r>
                      <a:r>
                        <a:rPr lang="en-US" sz="1000" b="0">
                          <a:latin typeface="微软雅黑" panose="020B0503020204020204" charset="-122"/>
                          <a:ea typeface="微软雅黑" panose="020B0503020204020204" charset="-122"/>
                          <a:cs typeface="Calibri" panose="020F0502020204030204" charset="0"/>
                        </a:rPr>
                        <a:t>色火焰</a:t>
                      </a:r>
                      <a:endParaRPr lang="en-US" altLang="en-US" sz="1000" b="0" u="wavy">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325">
                <a:tc>
                  <a:txBody>
                    <a:bodyPr/>
                    <a:p>
                      <a:pPr indent="0" algn="ctr">
                        <a:buNone/>
                      </a:pPr>
                      <a:r>
                        <a:rPr lang="en-US" sz="1000" b="0">
                          <a:latin typeface="微软雅黑" panose="020B0503020204020204" charset="-122"/>
                          <a:ea typeface="微软雅黑" panose="020B0503020204020204" charset="-122"/>
                          <a:cs typeface="NEU-BZ" charset="0"/>
                        </a:rPr>
                        <a:t>K</a:t>
                      </a:r>
                      <a:r>
                        <a:rPr lang="en-US" sz="1000" b="0" baseline="30000">
                          <a:latin typeface="微软雅黑" panose="020B0503020204020204" charset="-122"/>
                          <a:ea typeface="微软雅黑" panose="020B0503020204020204" charset="-122"/>
                          <a:cs typeface="NEU-BZ" charset="0"/>
                        </a:rPr>
                        <a:t>+</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焰色试验</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微软雅黑" panose="020B0503020204020204" charset="-122"/>
                        </a:rPr>
                        <a:t>紫</a:t>
                      </a:r>
                      <a:r>
                        <a:rPr lang="en-US" sz="1000" b="0">
                          <a:latin typeface="微软雅黑" panose="020B0503020204020204" charset="-122"/>
                          <a:ea typeface="微软雅黑" panose="020B0503020204020204" charset="-122"/>
                          <a:cs typeface="微软雅黑" panose="020B0503020204020204" charset="-122"/>
                        </a:rPr>
                        <a:t>色火焰</a:t>
                      </a:r>
                      <a:r>
                        <a:rPr lang="en-US" sz="1000" b="0">
                          <a:latin typeface="微软雅黑" panose="020B0503020204020204" charset="-122"/>
                          <a:ea typeface="微软雅黑" panose="020B0503020204020204" charset="-122"/>
                          <a:cs typeface="微软雅黑" panose="020B0503020204020204" charset="-122"/>
                        </a:rPr>
                        <a:t>(透过</a:t>
                      </a:r>
                      <a:r>
                        <a:rPr lang="en-US" sz="1000" b="0" u="wavy">
                          <a:latin typeface="微软雅黑" panose="020B0503020204020204" charset="-122"/>
                          <a:ea typeface="微软雅黑" panose="020B0503020204020204" charset="-122"/>
                          <a:cs typeface="微软雅黑" panose="020B0503020204020204" charset="-122"/>
                        </a:rPr>
                        <a:t>蓝色钴玻璃</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325">
                <a:tc>
                  <a:txBody>
                    <a:bodyPr/>
                    <a:p>
                      <a:pPr indent="0" algn="ctr">
                        <a:buNone/>
                      </a:pPr>
                      <a:r>
                        <a:rPr lang="en-US" sz="1000" b="0">
                          <a:latin typeface="微软雅黑" panose="020B0503020204020204" charset="-122"/>
                          <a:ea typeface="微软雅黑" panose="020B0503020204020204" charset="-122"/>
                          <a:cs typeface="NEU-BZ" charset="0"/>
                        </a:rPr>
                        <a:t>Mg</a:t>
                      </a:r>
                      <a:r>
                        <a:rPr lang="en-US" sz="1000" b="0" baseline="30000">
                          <a:latin typeface="微软雅黑" panose="020B0503020204020204" charset="-122"/>
                          <a:ea typeface="微软雅黑" panose="020B0503020204020204" charset="-122"/>
                          <a:cs typeface="NEU-BZ" charset="0"/>
                        </a:rPr>
                        <a:t>2+</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NaOH溶液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白</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Mg(</a:t>
                      </a:r>
                      <a:r>
                        <a:rPr lang="en-US" sz="1000" b="0">
                          <a:latin typeface="微软雅黑" panose="020B0503020204020204" charset="-122"/>
                          <a:ea typeface="微软雅黑" panose="020B0503020204020204" charset="-122"/>
                          <a:cs typeface="微软雅黑" panose="020B0503020204020204" charset="-122"/>
                        </a:rPr>
                        <a:t>OH)</a:t>
                      </a:r>
                      <a:r>
                        <a:rPr lang="en-US" sz="1000" b="0" baseline="-25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a:t>
                      </a:r>
                      <a:r>
                        <a:rPr lang="en-US" sz="1000" b="0" u="wavy">
                          <a:latin typeface="微软雅黑" panose="020B0503020204020204" charset="-122"/>
                          <a:ea typeface="微软雅黑" panose="020B0503020204020204" charset="-122"/>
                          <a:cs typeface="微软雅黑" panose="020B0503020204020204" charset="-122"/>
                        </a:rPr>
                        <a:t>不</a:t>
                      </a:r>
                      <a:r>
                        <a:rPr lang="en-US" sz="1000" b="0">
                          <a:latin typeface="微软雅黑" panose="020B0503020204020204" charset="-122"/>
                          <a:ea typeface="微软雅黑" panose="020B0503020204020204" charset="-122"/>
                          <a:cs typeface="微软雅黑" panose="020B0503020204020204" charset="-122"/>
                        </a:rPr>
                        <a:t>溶于过量的碱</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325">
                <a:tc>
                  <a:txBody>
                    <a:bodyPr/>
                    <a:p>
                      <a:pPr indent="0" algn="ctr">
                        <a:buNone/>
                      </a:pPr>
                      <a:r>
                        <a:rPr lang="en-US" sz="1000" b="0">
                          <a:latin typeface="微软雅黑" panose="020B0503020204020204" charset="-122"/>
                          <a:ea typeface="微软雅黑" panose="020B0503020204020204" charset="-122"/>
                          <a:cs typeface="NEU-BZ" charset="0"/>
                        </a:rPr>
                        <a:t>Al</a:t>
                      </a:r>
                      <a:r>
                        <a:rPr lang="en-US" sz="1000" b="0" baseline="30000">
                          <a:latin typeface="微软雅黑" panose="020B0503020204020204" charset="-122"/>
                          <a:ea typeface="微软雅黑" panose="020B0503020204020204" charset="-122"/>
                          <a:cs typeface="NEU-BZ" charset="0"/>
                        </a:rPr>
                        <a:t>3+</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NaOH溶液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白</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Al(</a:t>
                      </a:r>
                      <a:r>
                        <a:rPr lang="en-US" sz="1000" b="0">
                          <a:latin typeface="微软雅黑" panose="020B0503020204020204" charset="-122"/>
                          <a:ea typeface="微软雅黑" panose="020B0503020204020204" charset="-122"/>
                          <a:cs typeface="微软雅黑" panose="020B0503020204020204" charset="-122"/>
                        </a:rPr>
                        <a:t>OH)</a:t>
                      </a:r>
                      <a:r>
                        <a:rPr lang="en-US" sz="1000" b="0" baseline="-25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a:t>
                      </a:r>
                      <a:r>
                        <a:rPr lang="en-US" sz="1000" b="0" u="wavy">
                          <a:latin typeface="微软雅黑" panose="020B0503020204020204" charset="-122"/>
                          <a:ea typeface="微软雅黑" panose="020B0503020204020204" charset="-122"/>
                          <a:cs typeface="微软雅黑" panose="020B0503020204020204" charset="-122"/>
                        </a:rPr>
                        <a:t>能</a:t>
                      </a:r>
                      <a:r>
                        <a:rPr lang="en-US" sz="1000" b="0">
                          <a:latin typeface="微软雅黑" panose="020B0503020204020204" charset="-122"/>
                          <a:ea typeface="微软雅黑" panose="020B0503020204020204" charset="-122"/>
                          <a:cs typeface="微软雅黑" panose="020B0503020204020204" charset="-122"/>
                        </a:rPr>
                        <a:t>溶于过量的</a:t>
                      </a:r>
                      <a:r>
                        <a:rPr lang="en-US" sz="1000" b="0" u="wavy">
                          <a:latin typeface="微软雅黑" panose="020B0503020204020204" charset="-122"/>
                          <a:ea typeface="微软雅黑" panose="020B0503020204020204" charset="-122"/>
                          <a:cs typeface="微软雅黑" panose="020B0503020204020204" charset="-122"/>
                        </a:rPr>
                        <a:t>强碱</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4170">
                <a:tc rowSpan="3">
                  <a:txBody>
                    <a:bodyPr/>
                    <a:p>
                      <a:pPr indent="0" algn="ctr">
                        <a:buNone/>
                      </a:pPr>
                      <a:r>
                        <a:rPr lang="en-US" sz="1000" b="0">
                          <a:latin typeface="微软雅黑" panose="020B0503020204020204" charset="-122"/>
                          <a:ea typeface="微软雅黑" panose="020B0503020204020204" charset="-122"/>
                          <a:cs typeface="NEU-BZ" charset="0"/>
                        </a:rPr>
                        <a:t>Fe</a:t>
                      </a:r>
                      <a:r>
                        <a:rPr lang="en-US" sz="1000" b="0" baseline="30000">
                          <a:latin typeface="微软雅黑" panose="020B0503020204020204" charset="-122"/>
                          <a:ea typeface="微软雅黑" panose="020B0503020204020204" charset="-122"/>
                          <a:cs typeface="NEU-BZ" charset="0"/>
                        </a:rPr>
                        <a:t>2+</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NaOH溶液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白</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灰绿色→</a:t>
                      </a:r>
                      <a:r>
                        <a:rPr lang="en-US" sz="1000" b="0" u="wavy">
                          <a:latin typeface="微软雅黑" panose="020B0503020204020204" charset="-122"/>
                          <a:ea typeface="微软雅黑" panose="020B0503020204020204" charset="-122"/>
                          <a:cs typeface="微软雅黑" panose="020B0503020204020204" charset="-122"/>
                        </a:rPr>
                        <a:t>红褐</a:t>
                      </a:r>
                      <a:r>
                        <a:rPr lang="en-US" sz="1000" b="0">
                          <a:latin typeface="微软雅黑" panose="020B0503020204020204" charset="-122"/>
                          <a:ea typeface="微软雅黑" panose="020B0503020204020204" charset="-122"/>
                          <a:cs typeface="微软雅黑" panose="020B0503020204020204" charset="-122"/>
                        </a:rPr>
                        <a:t>色[</a:t>
                      </a:r>
                      <a:r>
                        <a:rPr lang="en-US" sz="1000" b="0">
                          <a:latin typeface="微软雅黑" panose="020B0503020204020204" charset="-122"/>
                          <a:ea typeface="微软雅黑" panose="020B0503020204020204" charset="-122"/>
                          <a:cs typeface="微软雅黑" panose="020B0503020204020204" charset="-122"/>
                        </a:rPr>
                        <a:t>Fe(</a:t>
                      </a:r>
                      <a:r>
                        <a:rPr lang="en-US" sz="1000" b="0">
                          <a:latin typeface="微软雅黑" panose="020B0503020204020204" charset="-122"/>
                          <a:ea typeface="微软雅黑" panose="020B0503020204020204" charset="-122"/>
                          <a:cs typeface="微软雅黑" panose="020B0503020204020204" charset="-122"/>
                        </a:rPr>
                        <a:t>OH)</a:t>
                      </a:r>
                      <a:r>
                        <a:rPr lang="en-US" sz="1000" b="0" baseline="-25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氧化生成</a:t>
                      </a:r>
                      <a:r>
                        <a:rPr lang="en-US" sz="1000" b="0">
                          <a:latin typeface="微软雅黑" panose="020B0503020204020204" charset="-122"/>
                          <a:ea typeface="微软雅黑" panose="020B0503020204020204" charset="-122"/>
                          <a:cs typeface="微软雅黑" panose="020B0503020204020204" charset="-122"/>
                        </a:rPr>
                        <a:t>Fe(</a:t>
                      </a:r>
                      <a:r>
                        <a:rPr lang="en-US" sz="1000" b="0">
                          <a:latin typeface="微软雅黑" panose="020B0503020204020204" charset="-122"/>
                          <a:ea typeface="微软雅黑" panose="020B0503020204020204" charset="-122"/>
                          <a:cs typeface="微软雅黑" panose="020B0503020204020204" charset="-122"/>
                        </a:rPr>
                        <a:t>OH)</a:t>
                      </a:r>
                      <a:r>
                        <a:rPr lang="en-US" sz="1000" b="0" baseline="-25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4805">
                <a:tc vMerge="1">
                  <a:tcPr>
                    <a:lnR w="12700" cap="flat" cmpd="sng">
                      <a:solidFill>
                        <a:srgbClr val="999999"/>
                      </a:solidFill>
                      <a:prstDash val="dash"/>
                      <a:headEnd type="none" w="med" len="med"/>
                      <a:tailEnd type="none" w="med" len="med"/>
                    </a:lnR>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先加</a:t>
                      </a:r>
                      <a:r>
                        <a:rPr lang="en-US" sz="1000" b="0">
                          <a:latin typeface="微软雅黑" panose="020B0503020204020204" charset="-122"/>
                          <a:ea typeface="微软雅黑" panose="020B0503020204020204" charset="-122"/>
                          <a:cs typeface="微软雅黑" panose="020B0503020204020204" charset="-122"/>
                        </a:rPr>
                        <a:t>KSCN溶液</a:t>
                      </a:r>
                      <a:r>
                        <a:rPr lang="en-US" sz="1000" b="0">
                          <a:latin typeface="微软雅黑" panose="020B0503020204020204" charset="-122"/>
                          <a:ea typeface="微软雅黑" panose="020B0503020204020204" charset="-122"/>
                          <a:cs typeface="微软雅黑" panose="020B0503020204020204" charset="-122"/>
                        </a:rPr>
                        <a:t>,再加氯水</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先无明显现象</a:t>
                      </a:r>
                      <a:r>
                        <a:rPr lang="en-US" sz="1000" b="0">
                          <a:latin typeface="微软雅黑" panose="020B0503020204020204" charset="-122"/>
                          <a:ea typeface="微软雅黑" panose="020B0503020204020204" charset="-122"/>
                          <a:cs typeface="微软雅黑" panose="020B0503020204020204" charset="-122"/>
                        </a:rPr>
                        <a:t>,再变</a:t>
                      </a:r>
                      <a:r>
                        <a:rPr lang="en-US" sz="1000" b="0" u="wavy">
                          <a:latin typeface="微软雅黑" panose="020B0503020204020204" charset="-122"/>
                          <a:ea typeface="微软雅黑" panose="020B0503020204020204" charset="-122"/>
                          <a:cs typeface="微软雅黑" panose="020B0503020204020204" charset="-122"/>
                        </a:rPr>
                        <a:t>红</a:t>
                      </a:r>
                      <a:r>
                        <a:rPr lang="en-US" sz="1000" b="0">
                          <a:latin typeface="微软雅黑" panose="020B0503020204020204" charset="-122"/>
                          <a:ea typeface="微软雅黑" panose="020B0503020204020204" charset="-122"/>
                          <a:cs typeface="微软雅黑" panose="020B0503020204020204" charset="-122"/>
                        </a:rPr>
                        <a:t>色</a:t>
                      </a:r>
                      <a:r>
                        <a:rPr lang="en-US" sz="1000" b="0">
                          <a:latin typeface="微软雅黑" panose="020B0503020204020204" charset="-122"/>
                          <a:ea typeface="微软雅黑" panose="020B0503020204020204" charset="-122"/>
                          <a:cs typeface="微软雅黑" panose="020B0503020204020204" charset="-122"/>
                        </a:rPr>
                        <a:t>(Fe</a:t>
                      </a:r>
                      <a:r>
                        <a:rPr lang="en-US" sz="1000" b="0" baseline="30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被氧化为Fe</a:t>
                      </a:r>
                      <a:r>
                        <a:rPr lang="en-US" sz="1000" b="0" baseline="30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,Fe</a:t>
                      </a:r>
                      <a:r>
                        <a:rPr lang="en-US" sz="1000" b="0" baseline="30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与SCN</a:t>
                      </a:r>
                      <a:r>
                        <a:rPr lang="en-US" sz="1000" b="0" baseline="30000">
                          <a:latin typeface="微软雅黑" panose="020B0503020204020204" charset="-122"/>
                          <a:ea typeface="微软雅黑" panose="020B0503020204020204" charset="-122"/>
                          <a:cs typeface="微软雅黑" panose="020B0503020204020204" charset="-122"/>
                        </a:rPr>
                        <a:t>-</a:t>
                      </a:r>
                      <a:r>
                        <a:rPr lang="en-US" sz="1000" b="0">
                          <a:latin typeface="微软雅黑" panose="020B0503020204020204" charset="-122"/>
                          <a:ea typeface="微软雅黑" panose="020B0503020204020204" charset="-122"/>
                          <a:cs typeface="微软雅黑" panose="020B0503020204020204" charset="-122"/>
                        </a:rPr>
                        <a:t>反应溶液变红)</a:t>
                      </a:r>
                      <a:endParaRPr lang="en-US" altLang="en-US" sz="1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325">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K</a:t>
                      </a:r>
                      <a:r>
                        <a:rPr lang="en-US" sz="1000" b="0" baseline="-25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a:t>
                      </a:r>
                      <a:r>
                        <a:rPr lang="en-US" sz="1000" b="0">
                          <a:latin typeface="微软雅黑" panose="020B0503020204020204" charset="-122"/>
                          <a:ea typeface="微软雅黑" panose="020B0503020204020204" charset="-122"/>
                          <a:cs typeface="微软雅黑" panose="020B0503020204020204" charset="-122"/>
                        </a:rPr>
                        <a:t>Fe(</a:t>
                      </a:r>
                      <a:r>
                        <a:rPr lang="en-US" sz="1000" b="0">
                          <a:latin typeface="微软雅黑" panose="020B0503020204020204" charset="-122"/>
                          <a:ea typeface="微软雅黑" panose="020B0503020204020204" charset="-122"/>
                          <a:cs typeface="微软雅黑" panose="020B0503020204020204" charset="-122"/>
                        </a:rPr>
                        <a:t>CN)</a:t>
                      </a:r>
                      <a:r>
                        <a:rPr lang="en-US" sz="1000" b="0" baseline="-25000">
                          <a:latin typeface="微软雅黑" panose="020B0503020204020204" charset="-122"/>
                          <a:ea typeface="微软雅黑" panose="020B0503020204020204" charset="-122"/>
                          <a:cs typeface="微软雅黑" panose="020B0503020204020204" charset="-122"/>
                        </a:rPr>
                        <a:t>6</a:t>
                      </a:r>
                      <a:r>
                        <a:rPr lang="en-US" sz="1000" b="0">
                          <a:latin typeface="微软雅黑" panose="020B0503020204020204" charset="-122"/>
                          <a:ea typeface="微软雅黑" panose="020B0503020204020204" charset="-122"/>
                          <a:cs typeface="微软雅黑" panose="020B0503020204020204" charset="-122"/>
                        </a:rPr>
                        <a:t>]溶液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蓝色沉淀{</a:t>
                      </a:r>
                      <a:r>
                        <a:rPr lang="en-US" sz="1000" b="0">
                          <a:latin typeface="微软雅黑" panose="020B0503020204020204" charset="-122"/>
                          <a:ea typeface="微软雅黑" panose="020B0503020204020204" charset="-122"/>
                          <a:cs typeface="微软雅黑" panose="020B0503020204020204" charset="-122"/>
                        </a:rPr>
                        <a:t>KFe[</a:t>
                      </a:r>
                      <a:r>
                        <a:rPr lang="en-US" sz="1000" b="0">
                          <a:latin typeface="微软雅黑" panose="020B0503020204020204" charset="-122"/>
                          <a:ea typeface="微软雅黑" panose="020B0503020204020204" charset="-122"/>
                          <a:cs typeface="微软雅黑" panose="020B0503020204020204" charset="-122"/>
                        </a:rPr>
                        <a:t>Fe(</a:t>
                      </a:r>
                      <a:r>
                        <a:rPr lang="en-US" sz="1000" b="0">
                          <a:latin typeface="微软雅黑" panose="020B0503020204020204" charset="-122"/>
                          <a:ea typeface="微软雅黑" panose="020B0503020204020204" charset="-122"/>
                          <a:cs typeface="微软雅黑" panose="020B0503020204020204" charset="-122"/>
                        </a:rPr>
                        <a:t>CN)</a:t>
                      </a:r>
                      <a:r>
                        <a:rPr lang="en-US" sz="1000" b="0" baseline="-25000">
                          <a:latin typeface="微软雅黑" panose="020B0503020204020204" charset="-122"/>
                          <a:ea typeface="微软雅黑" panose="020B0503020204020204" charset="-122"/>
                          <a:cs typeface="微软雅黑" panose="020B0503020204020204" charset="-122"/>
                        </a:rPr>
                        <a:t>6</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15595">
                <a:tc rowSpan="3">
                  <a:txBody>
                    <a:bodyPr/>
                    <a:p>
                      <a:pPr indent="0" algn="ctr">
                        <a:buNone/>
                      </a:pPr>
                      <a:r>
                        <a:rPr lang="en-US" sz="1000" b="0">
                          <a:latin typeface="微软雅黑" panose="020B0503020204020204" charset="-122"/>
                          <a:ea typeface="微软雅黑" panose="020B0503020204020204" charset="-122"/>
                          <a:cs typeface="NEU-BZ" charset="0"/>
                        </a:rPr>
                        <a:t>Fe</a:t>
                      </a:r>
                      <a:r>
                        <a:rPr lang="en-US" sz="1000" b="0" baseline="30000">
                          <a:latin typeface="微软雅黑" panose="020B0503020204020204" charset="-122"/>
                          <a:ea typeface="微软雅黑" panose="020B0503020204020204" charset="-122"/>
                          <a:cs typeface="NEU-BZ" charset="0"/>
                        </a:rPr>
                        <a:t>3+</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NaOH溶液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生成</a:t>
                      </a:r>
                      <a:r>
                        <a:rPr lang="en-US" sz="1000" b="0" u="wavy">
                          <a:latin typeface="微软雅黑" panose="020B0503020204020204" charset="-122"/>
                          <a:ea typeface="微软雅黑" panose="020B0503020204020204" charset="-122"/>
                          <a:cs typeface="微软雅黑" panose="020B0503020204020204" charset="-122"/>
                        </a:rPr>
                        <a:t>红褐</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Fe(</a:t>
                      </a:r>
                      <a:r>
                        <a:rPr lang="en-US" sz="1000" b="0">
                          <a:latin typeface="微软雅黑" panose="020B0503020204020204" charset="-122"/>
                          <a:ea typeface="微软雅黑" panose="020B0503020204020204" charset="-122"/>
                          <a:cs typeface="微软雅黑" panose="020B0503020204020204" charset="-122"/>
                        </a:rPr>
                        <a:t>OH)</a:t>
                      </a:r>
                      <a:r>
                        <a:rPr lang="en-US" sz="1000" b="0" baseline="-25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325">
                <a:tc vMerge="1">
                  <a:tcPr>
                    <a:lnR w="12700" cap="flat" cmpd="sng">
                      <a:solidFill>
                        <a:srgbClr val="999999"/>
                      </a:solidFill>
                      <a:prstDash val="dash"/>
                      <a:headEnd type="none" w="med" len="med"/>
                      <a:tailEnd type="none" w="med" len="med"/>
                    </a:lnR>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KSCN溶液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溶液呈</a:t>
                      </a:r>
                      <a:r>
                        <a:rPr lang="en-US" sz="1000" b="0" u="wavy">
                          <a:latin typeface="微软雅黑" panose="020B0503020204020204" charset="-122"/>
                          <a:ea typeface="微软雅黑" panose="020B0503020204020204" charset="-122"/>
                          <a:cs typeface="Calibri" panose="020F0502020204030204" charset="0"/>
                        </a:rPr>
                        <a:t>红</a:t>
                      </a:r>
                      <a:r>
                        <a:rPr lang="en-US" sz="1000" b="0">
                          <a:latin typeface="微软雅黑" panose="020B0503020204020204" charset="-122"/>
                          <a:ea typeface="微软雅黑" panose="020B0503020204020204" charset="-122"/>
                          <a:cs typeface="Calibri" panose="020F0502020204030204" charset="0"/>
                        </a:rPr>
                        <a:t>色</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7960">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苯酚溶液</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溶液呈</a:t>
                      </a:r>
                      <a:r>
                        <a:rPr lang="en-US" sz="1000" b="0" u="wavy">
                          <a:latin typeface="微软雅黑" panose="020B0503020204020204" charset="-122"/>
                          <a:ea typeface="微软雅黑" panose="020B0503020204020204" charset="-122"/>
                          <a:cs typeface="Calibri" panose="020F0502020204030204" charset="0"/>
                        </a:rPr>
                        <a:t>紫</a:t>
                      </a:r>
                      <a:r>
                        <a:rPr lang="en-US" sz="1000" b="0">
                          <a:latin typeface="微软雅黑" panose="020B0503020204020204" charset="-122"/>
                          <a:ea typeface="微软雅黑" panose="020B0503020204020204" charset="-122"/>
                          <a:cs typeface="Calibri" panose="020F0502020204030204" charset="0"/>
                        </a:rPr>
                        <a:t>色</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71170">
                <a:tc>
                  <a:txBody>
                    <a:bodyPr/>
                    <a:p>
                      <a:pPr indent="0" algn="ctr">
                        <a:buNone/>
                      </a:pPr>
                      <a:r>
                        <a:rPr lang="en-US" sz="1000" b="0">
                          <a:latin typeface="微软雅黑" panose="020B0503020204020204" charset="-122"/>
                          <a:ea typeface="微软雅黑" panose="020B0503020204020204" charset="-122"/>
                          <a:cs typeface="NEU-BZ" charset="0"/>
                        </a:rPr>
                        <a:t>Cu</a:t>
                      </a:r>
                      <a:r>
                        <a:rPr lang="en-US" sz="1000" b="0" baseline="30000">
                          <a:latin typeface="微软雅黑" panose="020B0503020204020204" charset="-122"/>
                          <a:ea typeface="微软雅黑" panose="020B0503020204020204" charset="-122"/>
                          <a:cs typeface="NEU-BZ" charset="0"/>
                        </a:rPr>
                        <a:t>2+</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NaOH溶液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蓝</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Cu(</a:t>
                      </a:r>
                      <a:r>
                        <a:rPr lang="en-US" sz="1000" b="0">
                          <a:latin typeface="微软雅黑" panose="020B0503020204020204" charset="-122"/>
                          <a:ea typeface="微软雅黑" panose="020B0503020204020204" charset="-122"/>
                          <a:cs typeface="微软雅黑" panose="020B0503020204020204" charset="-122"/>
                        </a:rPr>
                        <a:t>OH)</a:t>
                      </a:r>
                      <a:r>
                        <a:rPr lang="en-US" sz="1000" b="0" baseline="-25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a:t>
                      </a:r>
                      <a:r>
                        <a:rPr lang="en-US" sz="1000" b="0">
                          <a:latin typeface="微软雅黑" panose="020B0503020204020204" charset="-122"/>
                          <a:ea typeface="微软雅黑" panose="020B0503020204020204" charset="-122"/>
                          <a:cs typeface="微软雅黑" panose="020B0503020204020204" charset="-122"/>
                        </a:rPr>
                        <a:t>加热则沉淀变黑(</a:t>
                      </a:r>
                      <a:r>
                        <a:rPr lang="en-US" sz="1000" b="0">
                          <a:latin typeface="微软雅黑" panose="020B0503020204020204" charset="-122"/>
                          <a:ea typeface="微软雅黑" panose="020B0503020204020204" charset="-122"/>
                          <a:cs typeface="微软雅黑" panose="020B0503020204020204" charset="-122"/>
                        </a:rPr>
                        <a:t>CuO)</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44170">
                <a:tc rowSpan="2">
                  <a:txBody>
                    <a:bodyPr/>
                    <a:p>
                      <a:pPr indent="0" algn="ctr">
                        <a:buNone/>
                      </a:pPr>
                      <a:r>
                        <a:rPr lang="en-US" sz="1000" b="0">
                          <a:latin typeface="微软雅黑" panose="020B0503020204020204" charset="-122"/>
                          <a:ea typeface="微软雅黑" panose="020B0503020204020204" charset="-122"/>
                          <a:cs typeface="NEU-BZ" charset="0"/>
                        </a:rPr>
                        <a:t>Ag</a:t>
                      </a:r>
                      <a:r>
                        <a:rPr lang="en-US" sz="1000" b="0" baseline="30000">
                          <a:latin typeface="微软雅黑" panose="020B0503020204020204" charset="-122"/>
                          <a:ea typeface="微软雅黑" panose="020B0503020204020204" charset="-122"/>
                          <a:cs typeface="NEU-BZ" charset="0"/>
                        </a:rPr>
                        <a:t>+</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含Cl</a:t>
                      </a:r>
                      <a:r>
                        <a:rPr lang="en-US" sz="1000" b="0" baseline="30000">
                          <a:latin typeface="微软雅黑" panose="020B0503020204020204" charset="-122"/>
                          <a:ea typeface="微软雅黑" panose="020B0503020204020204" charset="-122"/>
                          <a:cs typeface="微软雅黑" panose="020B0503020204020204" charset="-122"/>
                        </a:rPr>
                        <a:t>-</a:t>
                      </a:r>
                      <a:r>
                        <a:rPr lang="en-US" sz="1000" b="0">
                          <a:latin typeface="微软雅黑" panose="020B0503020204020204" charset="-122"/>
                          <a:ea typeface="微软雅黑" panose="020B0503020204020204" charset="-122"/>
                          <a:cs typeface="微软雅黑" panose="020B0503020204020204" charset="-122"/>
                        </a:rPr>
                        <a:t>的溶液、稀硝酸</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白</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(AgCl</a:t>
                      </a:r>
                      <a:r>
                        <a:rPr lang="en-US" sz="1000" b="0">
                          <a:latin typeface="微软雅黑" panose="020B0503020204020204" charset="-122"/>
                          <a:ea typeface="微软雅黑" panose="020B0503020204020204" charset="-122"/>
                          <a:cs typeface="微软雅黑" panose="020B0503020204020204" charset="-122"/>
                        </a:rPr>
                        <a:t>),不溶于稀硝酸</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5290">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稀氨水</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先生成</a:t>
                      </a:r>
                      <a:r>
                        <a:rPr lang="en-US" sz="1000" b="0" u="wavy">
                          <a:latin typeface="微软雅黑" panose="020B0503020204020204" charset="-122"/>
                          <a:ea typeface="微软雅黑" panose="020B0503020204020204" charset="-122"/>
                          <a:cs typeface="微软雅黑" panose="020B0503020204020204" charset="-122"/>
                        </a:rPr>
                        <a:t>白色沉淀</a:t>
                      </a:r>
                      <a:r>
                        <a:rPr lang="en-US" sz="1000" b="0">
                          <a:latin typeface="微软雅黑" panose="020B0503020204020204" charset="-122"/>
                          <a:ea typeface="微软雅黑" panose="020B0503020204020204" charset="-122"/>
                          <a:cs typeface="微软雅黑" panose="020B0503020204020204" charset="-122"/>
                        </a:rPr>
                        <a:t>(AgOH</a:t>
                      </a:r>
                      <a:r>
                        <a:rPr lang="en-US" sz="1000" b="0">
                          <a:latin typeface="微软雅黑" panose="020B0503020204020204" charset="-122"/>
                          <a:ea typeface="微软雅黑" panose="020B0503020204020204" charset="-122"/>
                          <a:cs typeface="微软雅黑" panose="020B0503020204020204" charset="-122"/>
                        </a:rPr>
                        <a:t>),然后沉淀溶解</a:t>
                      </a:r>
                      <a:r>
                        <a:rPr lang="en-US" sz="1000" b="0">
                          <a:latin typeface="微软雅黑" panose="020B0503020204020204" charset="-122"/>
                          <a:ea typeface="微软雅黑" panose="020B0503020204020204" charset="-122"/>
                          <a:cs typeface="微软雅黑" panose="020B0503020204020204" charset="-122"/>
                        </a:rPr>
                        <a:t>[AgOH</a:t>
                      </a:r>
                      <a:r>
                        <a:rPr lang="en-US" sz="1000" b="0">
                          <a:latin typeface="微软雅黑" panose="020B0503020204020204" charset="-122"/>
                          <a:ea typeface="微软雅黑" panose="020B0503020204020204" charset="-122"/>
                          <a:cs typeface="微软雅黑" panose="020B0503020204020204" charset="-122"/>
                        </a:rPr>
                        <a:t>生成Ag</a:t>
                      </a:r>
                      <a:r>
                        <a:rPr lang="en-US" sz="1000" b="0">
                          <a:latin typeface="微软雅黑" panose="020B0503020204020204" charset="-122"/>
                          <a:ea typeface="微软雅黑" panose="020B0503020204020204" charset="-122"/>
                          <a:cs typeface="微软雅黑" panose="020B0503020204020204" charset="-122"/>
                        </a:rPr>
                        <a:t>(NH</a:t>
                      </a:r>
                      <a:r>
                        <a:rPr lang="en-US" sz="1000" b="0" baseline="-25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a:t>
                      </a:r>
                      <a:r>
                        <a:rPr lang="en-US" sz="1000" b="0" baseline="-25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OH]</a:t>
                      </a:r>
                      <a:endParaRPr lang="en-US" altLang="en-US" sz="1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33070">
                <a:tc>
                  <a:txBody>
                    <a:bodyPr/>
                    <a:p>
                      <a:pPr indent="0" algn="ctr">
                        <a:buNone/>
                      </a:pPr>
                      <a:r>
                        <a:rPr lang="en-US" sz="1000" b="0">
                          <a:latin typeface="微软雅黑" panose="020B0503020204020204" charset="-122"/>
                          <a:ea typeface="微软雅黑" panose="020B0503020204020204" charset="-122"/>
                          <a:cs typeface="NEU-BZ" charset="0"/>
                        </a:rPr>
                        <a:t>N</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微软雅黑" panose="020B0503020204020204" charset="-122"/>
                        </a:rPr>
                        <a:t>NaOH溶液</a:t>
                      </a:r>
                      <a:r>
                        <a:rPr lang="en-US" sz="1000" b="0">
                          <a:latin typeface="微软雅黑" panose="020B0503020204020204" charset="-122"/>
                          <a:ea typeface="微软雅黑" panose="020B0503020204020204" charset="-122"/>
                          <a:cs typeface="微软雅黑" panose="020B0503020204020204" charset="-122"/>
                        </a:rPr>
                        <a:t>,加热</a:t>
                      </a:r>
                      <a:endParaRPr lang="en-US" altLang="en-US" sz="1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产生使湿润的红色石蕊试纸</a:t>
                      </a:r>
                      <a:r>
                        <a:rPr lang="en-US" sz="1000" b="0" u="wavy">
                          <a:latin typeface="微软雅黑" panose="020B0503020204020204" charset="-122"/>
                          <a:ea typeface="微软雅黑" panose="020B0503020204020204" charset="-122"/>
                          <a:cs typeface="微软雅黑" panose="020B0503020204020204" charset="-122"/>
                        </a:rPr>
                        <a:t>变蓝</a:t>
                      </a:r>
                      <a:r>
                        <a:rPr lang="en-US" sz="1000" b="0">
                          <a:latin typeface="微软雅黑" panose="020B0503020204020204" charset="-122"/>
                          <a:ea typeface="微软雅黑" panose="020B0503020204020204" charset="-122"/>
                          <a:cs typeface="微软雅黑" panose="020B0503020204020204" charset="-122"/>
                        </a:rPr>
                        <a:t>的气体</a:t>
                      </a:r>
                      <a:r>
                        <a:rPr lang="en-US" sz="1000" b="0">
                          <a:latin typeface="微软雅黑" panose="020B0503020204020204" charset="-122"/>
                          <a:ea typeface="微软雅黑" panose="020B0503020204020204" charset="-122"/>
                          <a:cs typeface="微软雅黑" panose="020B0503020204020204" charset="-122"/>
                        </a:rPr>
                        <a:t>(NH</a:t>
                      </a:r>
                      <a:r>
                        <a:rPr lang="en-US" sz="1000" b="0" baseline="-25000">
                          <a:latin typeface="微软雅黑" panose="020B0503020204020204" charset="-122"/>
                          <a:ea typeface="微软雅黑" panose="020B0503020204020204" charset="-122"/>
                          <a:cs typeface="微软雅黑" panose="020B0503020204020204" charset="-122"/>
                        </a:rPr>
                        <a:t>3</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2"/>
          <a:stretch>
            <a:fillRect/>
          </a:stretch>
        </p:blipFill>
        <p:spPr>
          <a:xfrm>
            <a:off x="1177290" y="5609590"/>
            <a:ext cx="146050" cy="151130"/>
          </a:xfrm>
          <a:prstGeom prst="rect">
            <a:avLst/>
          </a:prstGeom>
          <a:noFill/>
          <a:ln w="9525">
            <a:noFill/>
          </a:ln>
        </p:spPr>
      </p:pic>
      <p:graphicFrame>
        <p:nvGraphicFramePr>
          <p:cNvPr id="6" name="表格 5"/>
          <p:cNvGraphicFramePr/>
          <p:nvPr>
            <p:custDataLst>
              <p:tags r:id="rId3"/>
            </p:custDataLst>
          </p:nvPr>
        </p:nvGraphicFramePr>
        <p:xfrm>
          <a:off x="6182360" y="1734185"/>
          <a:ext cx="5361305" cy="4415790"/>
        </p:xfrm>
        <a:graphic>
          <a:graphicData uri="http://schemas.openxmlformats.org/drawingml/2006/table">
            <a:tbl>
              <a:tblPr/>
              <a:tblGrid>
                <a:gridCol w="626745"/>
                <a:gridCol w="1657350"/>
                <a:gridCol w="3077210"/>
              </a:tblGrid>
              <a:tr h="213995">
                <a:tc>
                  <a:txBody>
                    <a:bodyPr/>
                    <a:p>
                      <a:pPr indent="0" algn="ctr">
                        <a:buNone/>
                      </a:pPr>
                      <a:r>
                        <a:rPr lang="en-US" sz="1000" b="0">
                          <a:latin typeface="微软雅黑" panose="020B0503020204020204" charset="-122"/>
                          <a:ea typeface="微软雅黑" panose="020B0503020204020204" charset="-122"/>
                          <a:cs typeface="Calibri" panose="020F0502020204030204" charset="0"/>
                        </a:rPr>
                        <a:t>离子</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试剂或方法</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现象</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2735">
                <a:tc>
                  <a:txBody>
                    <a:bodyPr/>
                    <a:p>
                      <a:pPr indent="0" algn="ctr">
                        <a:buNone/>
                      </a:pPr>
                      <a:r>
                        <a:rPr lang="en-US" sz="1000" b="0">
                          <a:latin typeface="微软雅黑" panose="020B0503020204020204" charset="-122"/>
                          <a:ea typeface="微软雅黑" panose="020B0503020204020204" charset="-122"/>
                          <a:cs typeface="NEU-BZ" charset="0"/>
                        </a:rPr>
                        <a:t>Cl</a:t>
                      </a:r>
                      <a:r>
                        <a:rPr lang="en-US" sz="1000" b="0" baseline="30000">
                          <a:latin typeface="微软雅黑" panose="020B0503020204020204" charset="-122"/>
                          <a:ea typeface="微软雅黑" panose="020B0503020204020204" charset="-122"/>
                          <a:cs typeface="NEU-BZ" charset="0"/>
                        </a:rPr>
                        <a:t>-</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硝酸银溶液与稀HNO</a:t>
                      </a:r>
                      <a:r>
                        <a:rPr lang="en-US" sz="1000" b="0" baseline="-25000">
                          <a:latin typeface="微软雅黑" panose="020B0503020204020204" charset="-122"/>
                          <a:ea typeface="微软雅黑" panose="020B0503020204020204" charset="-122"/>
                          <a:cs typeface="微软雅黑" panose="020B0503020204020204" charset="-122"/>
                        </a:rPr>
                        <a:t>3</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产生</a:t>
                      </a:r>
                      <a:r>
                        <a:rPr lang="en-US" sz="1000" b="0" u="wavy">
                          <a:latin typeface="微软雅黑" panose="020B0503020204020204" charset="-122"/>
                          <a:ea typeface="微软雅黑" panose="020B0503020204020204" charset="-122"/>
                          <a:cs typeface="微软雅黑" panose="020B0503020204020204" charset="-122"/>
                        </a:rPr>
                        <a:t>白</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AgCl),</a:t>
                      </a:r>
                      <a:r>
                        <a:rPr lang="en-US" sz="1000" b="0" u="wavy">
                          <a:latin typeface="微软雅黑" panose="020B0503020204020204" charset="-122"/>
                          <a:ea typeface="微软雅黑" panose="020B0503020204020204" charset="-122"/>
                          <a:cs typeface="微软雅黑" panose="020B0503020204020204" charset="-122"/>
                        </a:rPr>
                        <a:t>不</a:t>
                      </a:r>
                      <a:r>
                        <a:rPr lang="en-US" sz="1000" b="0">
                          <a:latin typeface="微软雅黑" panose="020B0503020204020204" charset="-122"/>
                          <a:ea typeface="微软雅黑" panose="020B0503020204020204" charset="-122"/>
                          <a:cs typeface="微软雅黑" panose="020B0503020204020204" charset="-122"/>
                        </a:rPr>
                        <a:t>溶于稀硝酸</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3370">
                <a:tc rowSpan="2">
                  <a:txBody>
                    <a:bodyPr/>
                    <a:p>
                      <a:pPr indent="0" algn="ctr">
                        <a:buNone/>
                      </a:pPr>
                      <a:r>
                        <a:rPr lang="en-US" sz="1000" b="0">
                          <a:latin typeface="微软雅黑" panose="020B0503020204020204" charset="-122"/>
                          <a:ea typeface="微软雅黑" panose="020B0503020204020204" charset="-122"/>
                          <a:cs typeface="NEU-BZ" charset="0"/>
                        </a:rPr>
                        <a:t>Br</a:t>
                      </a:r>
                      <a:r>
                        <a:rPr lang="en-US" sz="1000" b="0" baseline="30000">
                          <a:latin typeface="微软雅黑" panose="020B0503020204020204" charset="-122"/>
                          <a:ea typeface="微软雅黑" panose="020B0503020204020204" charset="-122"/>
                          <a:cs typeface="NEU-BZ" charset="0"/>
                        </a:rPr>
                        <a:t>-</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硝酸银溶液与稀HNO</a:t>
                      </a:r>
                      <a:r>
                        <a:rPr lang="en-US" sz="1000" b="0" baseline="-25000">
                          <a:latin typeface="微软雅黑" panose="020B0503020204020204" charset="-122"/>
                          <a:ea typeface="微软雅黑" panose="020B0503020204020204" charset="-122"/>
                          <a:cs typeface="微软雅黑" panose="020B0503020204020204" charset="-122"/>
                        </a:rPr>
                        <a:t>3</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产生</a:t>
                      </a:r>
                      <a:r>
                        <a:rPr lang="en-US" sz="1000" b="0" u="wavy">
                          <a:latin typeface="微软雅黑" panose="020B0503020204020204" charset="-122"/>
                          <a:ea typeface="微软雅黑" panose="020B0503020204020204" charset="-122"/>
                          <a:cs typeface="微软雅黑" panose="020B0503020204020204" charset="-122"/>
                        </a:rPr>
                        <a:t>浅黄</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AgBr),</a:t>
                      </a:r>
                      <a:r>
                        <a:rPr lang="en-US" sz="1000" b="0" u="wavy">
                          <a:latin typeface="微软雅黑" panose="020B0503020204020204" charset="-122"/>
                          <a:ea typeface="微软雅黑" panose="020B0503020204020204" charset="-122"/>
                          <a:cs typeface="微软雅黑" panose="020B0503020204020204" charset="-122"/>
                        </a:rPr>
                        <a:t>不</a:t>
                      </a:r>
                      <a:r>
                        <a:rPr lang="en-US" sz="1000" b="0">
                          <a:latin typeface="微软雅黑" panose="020B0503020204020204" charset="-122"/>
                          <a:ea typeface="微软雅黑" panose="020B0503020204020204" charset="-122"/>
                          <a:cs typeface="微软雅黑" panose="020B0503020204020204" charset="-122"/>
                        </a:rPr>
                        <a:t>溶于稀硝酸</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3995">
                <a:tc vMerge="1">
                  <a:tcPr>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Calibri" panose="020F0502020204030204" charset="0"/>
                        </a:rPr>
                        <a:t>氯水和四氯化碳</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溶液分层</a:t>
                      </a:r>
                      <a:r>
                        <a:rPr lang="en-US" sz="1000" b="0">
                          <a:latin typeface="微软雅黑" panose="020B0503020204020204" charset="-122"/>
                          <a:ea typeface="微软雅黑" panose="020B0503020204020204" charset="-122"/>
                          <a:cs typeface="微软雅黑" panose="020B0503020204020204" charset="-122"/>
                        </a:rPr>
                        <a:t>,下层为</a:t>
                      </a:r>
                      <a:r>
                        <a:rPr lang="en-US" sz="1000" b="0" u="wavy">
                          <a:latin typeface="微软雅黑" panose="020B0503020204020204" charset="-122"/>
                          <a:ea typeface="微软雅黑" panose="020B0503020204020204" charset="-122"/>
                          <a:cs typeface="微软雅黑" panose="020B0503020204020204" charset="-122"/>
                        </a:rPr>
                        <a:t>橙红</a:t>
                      </a:r>
                      <a:r>
                        <a:rPr lang="en-US" sz="1000" b="0">
                          <a:latin typeface="微软雅黑" panose="020B0503020204020204" charset="-122"/>
                          <a:ea typeface="微软雅黑" panose="020B0503020204020204" charset="-122"/>
                          <a:cs typeface="微软雅黑" panose="020B0503020204020204" charset="-122"/>
                        </a:rPr>
                        <a:t>色</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86740">
                <a:tc rowSpan="3">
                  <a:txBody>
                    <a:bodyPr/>
                    <a:p>
                      <a:pPr indent="0" algn="ctr">
                        <a:buNone/>
                      </a:pPr>
                      <a:r>
                        <a:rPr lang="en-US" sz="1000" b="0">
                          <a:latin typeface="微软雅黑" panose="020B0503020204020204" charset="-122"/>
                          <a:ea typeface="微软雅黑" panose="020B0503020204020204" charset="-122"/>
                          <a:cs typeface="NEU-BZ" charset="0"/>
                        </a:rPr>
                        <a:t>I</a:t>
                      </a:r>
                      <a:r>
                        <a:rPr lang="en-US" sz="1000" b="0" baseline="30000">
                          <a:latin typeface="微软雅黑" panose="020B0503020204020204" charset="-122"/>
                          <a:ea typeface="微软雅黑" panose="020B0503020204020204" charset="-122"/>
                          <a:cs typeface="NEU-BZ" charset="0"/>
                        </a:rPr>
                        <a:t>-</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硝酸银溶液与稀HNO</a:t>
                      </a:r>
                      <a:r>
                        <a:rPr lang="en-US" sz="1000" b="0" baseline="-25000">
                          <a:latin typeface="微软雅黑" panose="020B0503020204020204" charset="-122"/>
                          <a:ea typeface="微软雅黑" panose="020B0503020204020204" charset="-122"/>
                          <a:cs typeface="微软雅黑" panose="020B0503020204020204" charset="-122"/>
                        </a:rPr>
                        <a:t>3</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产生</a:t>
                      </a:r>
                      <a:r>
                        <a:rPr lang="en-US" sz="1000" b="0" u="wavy">
                          <a:latin typeface="微软雅黑" panose="020B0503020204020204" charset="-122"/>
                          <a:ea typeface="微软雅黑" panose="020B0503020204020204" charset="-122"/>
                          <a:cs typeface="微软雅黑" panose="020B0503020204020204" charset="-122"/>
                        </a:rPr>
                        <a:t>黄</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AgI),</a:t>
                      </a:r>
                      <a:r>
                        <a:rPr lang="en-US" sz="1000" b="0" u="wavy">
                          <a:latin typeface="微软雅黑" panose="020B0503020204020204" charset="-122"/>
                          <a:ea typeface="微软雅黑" panose="020B0503020204020204" charset="-122"/>
                          <a:cs typeface="微软雅黑" panose="020B0503020204020204" charset="-122"/>
                        </a:rPr>
                        <a:t>不</a:t>
                      </a:r>
                      <a:r>
                        <a:rPr lang="en-US" sz="1000" b="0">
                          <a:latin typeface="微软雅黑" panose="020B0503020204020204" charset="-122"/>
                          <a:ea typeface="微软雅黑" panose="020B0503020204020204" charset="-122"/>
                          <a:cs typeface="微软雅黑" panose="020B0503020204020204" charset="-122"/>
                        </a:rPr>
                        <a:t>溶于稀硝酸</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3370">
                <a:tc vMerge="1">
                  <a:tcPr>
                    <a:lnR w="12700" cap="flat" cmpd="sng">
                      <a:solidFill>
                        <a:srgbClr val="999999"/>
                      </a:solidFill>
                      <a:prstDash val="dash"/>
                      <a:headEnd type="none" w="med" len="med"/>
                      <a:tailEnd type="none" w="med" len="med"/>
                    </a:lnR>
                  </a:tcPr>
                </a:tc>
                <a:tc>
                  <a:txBody>
                    <a:bodyPr/>
                    <a:p>
                      <a:pPr indent="0">
                        <a:buNone/>
                      </a:pPr>
                      <a:r>
                        <a:rPr lang="en-US" sz="1000" b="0">
                          <a:latin typeface="微软雅黑" panose="020B0503020204020204" charset="-122"/>
                          <a:ea typeface="微软雅黑" panose="020B0503020204020204" charset="-122"/>
                          <a:cs typeface="Calibri" panose="020F0502020204030204" charset="0"/>
                        </a:rPr>
                        <a:t>氯水和四氯化碳</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溶液分层</a:t>
                      </a:r>
                      <a:r>
                        <a:rPr lang="en-US" sz="1000" b="0">
                          <a:latin typeface="微软雅黑" panose="020B0503020204020204" charset="-122"/>
                          <a:ea typeface="微软雅黑" panose="020B0503020204020204" charset="-122"/>
                          <a:cs typeface="微软雅黑" panose="020B0503020204020204" charset="-122"/>
                        </a:rPr>
                        <a:t>,下层为</a:t>
                      </a:r>
                      <a:r>
                        <a:rPr lang="en-US" sz="1000" b="0" u="wavy">
                          <a:latin typeface="微软雅黑" panose="020B0503020204020204" charset="-122"/>
                          <a:ea typeface="微软雅黑" panose="020B0503020204020204" charset="-122"/>
                          <a:cs typeface="微软雅黑" panose="020B0503020204020204" charset="-122"/>
                        </a:rPr>
                        <a:t>紫</a:t>
                      </a:r>
                      <a:r>
                        <a:rPr lang="en-US" sz="1000" b="0">
                          <a:latin typeface="微软雅黑" panose="020B0503020204020204" charset="-122"/>
                          <a:ea typeface="微软雅黑" panose="020B0503020204020204" charset="-122"/>
                          <a:cs typeface="微软雅黑" panose="020B0503020204020204" charset="-122"/>
                        </a:rPr>
                        <a:t>色</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13995">
                <a:tc vMerge="1">
                  <a:tcPr>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Calibri" panose="020F0502020204030204" charset="0"/>
                        </a:rPr>
                        <a:t>氯水和淀粉溶液</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Calibri" panose="020F0502020204030204" charset="0"/>
                        </a:rPr>
                        <a:t>淀粉溶液变成</a:t>
                      </a:r>
                      <a:r>
                        <a:rPr lang="en-US" sz="1000" b="0" u="wavy">
                          <a:latin typeface="微软雅黑" panose="020B0503020204020204" charset="-122"/>
                          <a:ea typeface="微软雅黑" panose="020B0503020204020204" charset="-122"/>
                          <a:cs typeface="Calibri" panose="020F0502020204030204" charset="0"/>
                        </a:rPr>
                        <a:t>蓝</a:t>
                      </a:r>
                      <a:r>
                        <a:rPr lang="en-US" sz="1000" b="0">
                          <a:latin typeface="微软雅黑" panose="020B0503020204020204" charset="-122"/>
                          <a:ea typeface="微软雅黑" panose="020B0503020204020204" charset="-122"/>
                          <a:cs typeface="Calibri" panose="020F0502020204030204" charset="0"/>
                        </a:rPr>
                        <a:t>色</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01015">
                <a:tc>
                  <a:txBody>
                    <a:bodyPr/>
                    <a:p>
                      <a:pPr indent="0" algn="ctr">
                        <a:buNone/>
                      </a:pPr>
                      <a:r>
                        <a:rPr lang="en-US" sz="1000" b="0">
                          <a:latin typeface="微软雅黑" panose="020B0503020204020204" charset="-122"/>
                          <a:ea typeface="微软雅黑" panose="020B0503020204020204" charset="-122"/>
                          <a:cs typeface="NEU-BZ" charset="0"/>
                        </a:rPr>
                        <a:t>S</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先加盐酸</a:t>
                      </a:r>
                      <a:r>
                        <a:rPr lang="en-US" sz="1000" b="0">
                          <a:latin typeface="微软雅黑" panose="020B0503020204020204" charset="-122"/>
                          <a:ea typeface="微软雅黑" panose="020B0503020204020204" charset="-122"/>
                          <a:cs typeface="微软雅黑" panose="020B0503020204020204" charset="-122"/>
                        </a:rPr>
                        <a:t>,再加氯化钡溶液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开始</a:t>
                      </a:r>
                      <a:r>
                        <a:rPr lang="en-US" sz="1000" b="0" u="wavy">
                          <a:latin typeface="微软雅黑" panose="020B0503020204020204" charset="-122"/>
                          <a:ea typeface="微软雅黑" panose="020B0503020204020204" charset="-122"/>
                          <a:cs typeface="微软雅黑" panose="020B0503020204020204" charset="-122"/>
                        </a:rPr>
                        <a:t>无现象</a:t>
                      </a:r>
                      <a:r>
                        <a:rPr lang="en-US" sz="1000" b="0">
                          <a:latin typeface="微软雅黑" panose="020B0503020204020204" charset="-122"/>
                          <a:ea typeface="微软雅黑" panose="020B0503020204020204" charset="-122"/>
                          <a:cs typeface="微软雅黑" panose="020B0503020204020204" charset="-122"/>
                        </a:rPr>
                        <a:t>,后产生</a:t>
                      </a:r>
                      <a:r>
                        <a:rPr lang="en-US" sz="1000" b="0" u="wavy">
                          <a:latin typeface="微软雅黑" panose="020B0503020204020204" charset="-122"/>
                          <a:ea typeface="微软雅黑" panose="020B0503020204020204" charset="-122"/>
                          <a:cs typeface="微软雅黑" panose="020B0503020204020204" charset="-122"/>
                        </a:rPr>
                        <a:t>白</a:t>
                      </a:r>
                      <a:r>
                        <a:rPr lang="en-US" sz="1000" b="0">
                          <a:latin typeface="微软雅黑" panose="020B0503020204020204" charset="-122"/>
                          <a:ea typeface="微软雅黑" panose="020B0503020204020204" charset="-122"/>
                          <a:cs typeface="微软雅黑" panose="020B0503020204020204" charset="-122"/>
                        </a:rPr>
                        <a:t>色沉淀</a:t>
                      </a:r>
                      <a:r>
                        <a:rPr lang="en-US" sz="1000" b="0">
                          <a:latin typeface="微软雅黑" panose="020B0503020204020204" charset="-122"/>
                          <a:ea typeface="微软雅黑" panose="020B0503020204020204" charset="-122"/>
                          <a:cs typeface="微软雅黑" panose="020B0503020204020204" charset="-122"/>
                        </a:rPr>
                        <a:t>(BaSO</a:t>
                      </a:r>
                      <a:r>
                        <a:rPr lang="en-US" sz="1000" b="0" baseline="-25000">
                          <a:latin typeface="微软雅黑" panose="020B0503020204020204" charset="-122"/>
                          <a:ea typeface="微软雅黑" panose="020B0503020204020204" charset="-122"/>
                          <a:cs typeface="微软雅黑" panose="020B0503020204020204" charset="-122"/>
                        </a:rPr>
                        <a:t>4</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5630">
                <a:tc>
                  <a:txBody>
                    <a:bodyPr/>
                    <a:p>
                      <a:pPr indent="0" algn="ctr">
                        <a:buNone/>
                      </a:pPr>
                      <a:r>
                        <a:rPr lang="en-US" sz="1000" b="0">
                          <a:latin typeface="微软雅黑" panose="020B0503020204020204" charset="-122"/>
                          <a:ea typeface="微软雅黑" panose="020B0503020204020204" charset="-122"/>
                          <a:cs typeface="NEU-BZ" charset="0"/>
                        </a:rPr>
                        <a:t>S</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先加氯化钡溶液</a:t>
                      </a:r>
                      <a:r>
                        <a:rPr lang="en-US" sz="1000" b="0">
                          <a:latin typeface="微软雅黑" panose="020B0503020204020204" charset="-122"/>
                          <a:ea typeface="微软雅黑" panose="020B0503020204020204" charset="-122"/>
                          <a:cs typeface="微软雅黑" panose="020B0503020204020204" charset="-122"/>
                        </a:rPr>
                        <a:t>,再加稀盐酸</a:t>
                      </a:r>
                      <a:r>
                        <a:rPr lang="en-US" sz="1000" b="0">
                          <a:latin typeface="微软雅黑" panose="020B0503020204020204" charset="-122"/>
                          <a:ea typeface="微软雅黑" panose="020B0503020204020204" charset="-122"/>
                          <a:cs typeface="微软雅黑" panose="020B0503020204020204" charset="-122"/>
                        </a:rPr>
                        <a:t>,生成的气体通入品红溶液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先产生白色沉淀</a:t>
                      </a:r>
                      <a:r>
                        <a:rPr lang="en-US" sz="1000" b="0" u="wavy">
                          <a:latin typeface="微软雅黑" panose="020B0503020204020204" charset="-122"/>
                          <a:ea typeface="微软雅黑" panose="020B0503020204020204" charset="-122"/>
                          <a:cs typeface="微软雅黑" panose="020B0503020204020204" charset="-122"/>
                        </a:rPr>
                        <a:t>(BaSO</a:t>
                      </a:r>
                      <a:r>
                        <a:rPr lang="en-US" sz="1000" b="0" u="wavy" baseline="-25000">
                          <a:latin typeface="微软雅黑" panose="020B0503020204020204" charset="-122"/>
                          <a:ea typeface="微软雅黑" panose="020B0503020204020204" charset="-122"/>
                          <a:cs typeface="微软雅黑" panose="020B0503020204020204" charset="-122"/>
                        </a:rPr>
                        <a:t>3</a:t>
                      </a:r>
                      <a:r>
                        <a:rPr lang="en-US" sz="1000" b="0" u="wavy">
                          <a:latin typeface="微软雅黑" panose="020B0503020204020204" charset="-122"/>
                          <a:ea typeface="微软雅黑" panose="020B0503020204020204" charset="-122"/>
                          <a:cs typeface="微软雅黑" panose="020B0503020204020204" charset="-122"/>
                        </a:rPr>
                        <a:t>),后沉淀溶解</a:t>
                      </a:r>
                      <a:r>
                        <a:rPr lang="en-US" sz="1000" b="0">
                          <a:latin typeface="微软雅黑" panose="020B0503020204020204" charset="-122"/>
                          <a:ea typeface="微软雅黑" panose="020B0503020204020204" charset="-122"/>
                          <a:cs typeface="微软雅黑" panose="020B0503020204020204" charset="-122"/>
                        </a:rPr>
                        <a:t>,品红溶液</a:t>
                      </a:r>
                      <a:r>
                        <a:rPr lang="en-US" sz="1000" b="0" u="wavy">
                          <a:latin typeface="微软雅黑" panose="020B0503020204020204" charset="-122"/>
                          <a:ea typeface="微软雅黑" panose="020B0503020204020204" charset="-122"/>
                          <a:cs typeface="微软雅黑" panose="020B0503020204020204" charset="-122"/>
                        </a:rPr>
                        <a:t>褪色</a:t>
                      </a:r>
                      <a:r>
                        <a:rPr lang="en-US" sz="1000" b="0">
                          <a:latin typeface="微软雅黑" panose="020B0503020204020204" charset="-122"/>
                          <a:ea typeface="微软雅黑" panose="020B0503020204020204" charset="-122"/>
                          <a:cs typeface="微软雅黑" panose="020B0503020204020204" charset="-122"/>
                        </a:rPr>
                        <a:t>(</a:t>
                      </a:r>
                      <a:r>
                        <a:rPr lang="en-US" sz="1000" b="0">
                          <a:latin typeface="微软雅黑" panose="020B0503020204020204" charset="-122"/>
                          <a:ea typeface="微软雅黑" panose="020B0503020204020204" charset="-122"/>
                          <a:cs typeface="微软雅黑" panose="020B0503020204020204" charset="-122"/>
                        </a:rPr>
                        <a:t>生成SO</a:t>
                      </a:r>
                      <a:r>
                        <a:rPr lang="en-US" sz="1000" b="0" baseline="-25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9580">
                <a:tc>
                  <a:txBody>
                    <a:bodyPr/>
                    <a:p>
                      <a:pPr indent="0" algn="ctr">
                        <a:buNone/>
                      </a:pPr>
                      <a:r>
                        <a:rPr lang="en-US" sz="1000" b="0">
                          <a:latin typeface="微软雅黑" panose="020B0503020204020204" charset="-122"/>
                          <a:ea typeface="微软雅黑" panose="020B0503020204020204" charset="-122"/>
                          <a:cs typeface="NEU-BZ" charset="0"/>
                        </a:rPr>
                        <a:t>C</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000000"/>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rowSpan="2">
                  <a:txBody>
                    <a:bodyPr/>
                    <a:p>
                      <a:pPr indent="0">
                        <a:buNone/>
                      </a:pPr>
                      <a:r>
                        <a:rPr lang="en-US" sz="1000" b="0">
                          <a:latin typeface="微软雅黑" panose="020B0503020204020204" charset="-122"/>
                          <a:ea typeface="微软雅黑" panose="020B0503020204020204" charset="-122"/>
                          <a:cs typeface="微软雅黑" panose="020B0503020204020204" charset="-122"/>
                        </a:rPr>
                        <a:t>先加氯化钡溶液</a:t>
                      </a:r>
                      <a:r>
                        <a:rPr lang="en-US" sz="1000" b="0">
                          <a:latin typeface="微软雅黑" panose="020B0503020204020204" charset="-122"/>
                          <a:ea typeface="微软雅黑" panose="020B0503020204020204" charset="-122"/>
                          <a:cs typeface="微软雅黑" panose="020B0503020204020204" charset="-122"/>
                        </a:rPr>
                        <a:t>,再加稀盐酸</a:t>
                      </a:r>
                      <a:r>
                        <a:rPr lang="en-US" sz="1000" b="0">
                          <a:latin typeface="微软雅黑" panose="020B0503020204020204" charset="-122"/>
                          <a:ea typeface="微软雅黑" panose="020B0503020204020204" charset="-122"/>
                          <a:cs typeface="微软雅黑" panose="020B0503020204020204" charset="-122"/>
                        </a:rPr>
                        <a:t>,生成的气体通入澄清石灰水</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000000"/>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u="wavy">
                          <a:latin typeface="微软雅黑" panose="020B0503020204020204" charset="-122"/>
                          <a:ea typeface="微软雅黑" panose="020B0503020204020204" charset="-122"/>
                          <a:cs typeface="微软雅黑" panose="020B0503020204020204" charset="-122"/>
                        </a:rPr>
                        <a:t>先产生白色沉淀</a:t>
                      </a:r>
                      <a:r>
                        <a:rPr lang="en-US" sz="1000" b="0" u="wavy">
                          <a:latin typeface="微软雅黑" panose="020B0503020204020204" charset="-122"/>
                          <a:ea typeface="微软雅黑" panose="020B0503020204020204" charset="-122"/>
                          <a:cs typeface="微软雅黑" panose="020B0503020204020204" charset="-122"/>
                        </a:rPr>
                        <a:t>(BaCO</a:t>
                      </a:r>
                      <a:r>
                        <a:rPr lang="en-US" sz="1000" b="0" u="wavy" baseline="-25000">
                          <a:latin typeface="微软雅黑" panose="020B0503020204020204" charset="-122"/>
                          <a:ea typeface="微软雅黑" panose="020B0503020204020204" charset="-122"/>
                          <a:cs typeface="微软雅黑" panose="020B0503020204020204" charset="-122"/>
                        </a:rPr>
                        <a:t>3</a:t>
                      </a:r>
                      <a:r>
                        <a:rPr lang="en-US" sz="1000" b="0" u="wavy">
                          <a:latin typeface="微软雅黑" panose="020B0503020204020204" charset="-122"/>
                          <a:ea typeface="微软雅黑" panose="020B0503020204020204" charset="-122"/>
                          <a:cs typeface="微软雅黑" panose="020B0503020204020204" charset="-122"/>
                        </a:rPr>
                        <a:t>),后沉淀溶解</a:t>
                      </a:r>
                      <a:r>
                        <a:rPr lang="en-US" sz="1000" b="0">
                          <a:latin typeface="微软雅黑" panose="020B0503020204020204" charset="-122"/>
                          <a:ea typeface="微软雅黑" panose="020B0503020204020204" charset="-122"/>
                          <a:cs typeface="微软雅黑" panose="020B0503020204020204" charset="-122"/>
                        </a:rPr>
                        <a:t>,产生无色无臭气体</a:t>
                      </a:r>
                      <a:r>
                        <a:rPr lang="en-US" sz="1000" b="0">
                          <a:latin typeface="微软雅黑" panose="020B0503020204020204" charset="-122"/>
                          <a:ea typeface="微软雅黑" panose="020B0503020204020204" charset="-122"/>
                          <a:cs typeface="微软雅黑" panose="020B0503020204020204" charset="-122"/>
                        </a:rPr>
                        <a:t>,澄清石灰水变</a:t>
                      </a:r>
                      <a:r>
                        <a:rPr lang="en-US" sz="1000" b="0" u="wavy">
                          <a:latin typeface="微软雅黑" panose="020B0503020204020204" charset="-122"/>
                          <a:ea typeface="微软雅黑" panose="020B0503020204020204" charset="-122"/>
                          <a:cs typeface="微软雅黑" panose="020B0503020204020204" charset="-122"/>
                        </a:rPr>
                        <a:t>浑浊</a:t>
                      </a:r>
                      <a:r>
                        <a:rPr lang="en-US" sz="1000" b="0">
                          <a:latin typeface="微软雅黑" panose="020B0503020204020204" charset="-122"/>
                          <a:ea typeface="微软雅黑" panose="020B0503020204020204" charset="-122"/>
                          <a:cs typeface="微软雅黑" panose="020B0503020204020204" charset="-122"/>
                        </a:rPr>
                        <a:t>(</a:t>
                      </a:r>
                      <a:r>
                        <a:rPr lang="en-US" sz="1000" b="0">
                          <a:latin typeface="微软雅黑" panose="020B0503020204020204" charset="-122"/>
                          <a:ea typeface="微软雅黑" panose="020B0503020204020204" charset="-122"/>
                          <a:cs typeface="微软雅黑" panose="020B0503020204020204" charset="-122"/>
                        </a:rPr>
                        <a:t>生成CO</a:t>
                      </a:r>
                      <a:r>
                        <a:rPr lang="en-US" sz="1000" b="0" baseline="-25000">
                          <a:latin typeface="微软雅黑" panose="020B0503020204020204" charset="-122"/>
                          <a:ea typeface="微软雅黑" panose="020B0503020204020204" charset="-122"/>
                          <a:cs typeface="微软雅黑" panose="020B0503020204020204" charset="-122"/>
                        </a:rPr>
                        <a:t>2</a:t>
                      </a:r>
                      <a:r>
                        <a:rPr lang="en-US" sz="1000" b="0">
                          <a:latin typeface="微软雅黑" panose="020B0503020204020204" charset="-122"/>
                          <a:ea typeface="微软雅黑" panose="020B0503020204020204" charset="-122"/>
                          <a:cs typeface="微软雅黑" panose="020B0503020204020204" charset="-122"/>
                        </a:rPr>
                        <a:t>)</a:t>
                      </a:r>
                      <a:endParaRPr lang="en-US" altLang="en-US" sz="1000" b="0" u="wavy">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2735">
                <a:tc>
                  <a:txBody>
                    <a:bodyPr/>
                    <a:p>
                      <a:pPr indent="0" algn="ctr">
                        <a:buNone/>
                      </a:pPr>
                      <a:r>
                        <a:rPr lang="en-US" sz="1000" b="0">
                          <a:latin typeface="微软雅黑" panose="020B0503020204020204" charset="-122"/>
                          <a:ea typeface="微软雅黑" panose="020B0503020204020204" charset="-122"/>
                          <a:cs typeface="NEU-BZ" charset="0"/>
                        </a:rPr>
                        <a:t>HC</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开始无现象</a:t>
                      </a:r>
                      <a:r>
                        <a:rPr lang="en-US" sz="1000" b="0">
                          <a:latin typeface="微软雅黑" panose="020B0503020204020204" charset="-122"/>
                          <a:ea typeface="微软雅黑" panose="020B0503020204020204" charset="-122"/>
                          <a:cs typeface="微软雅黑" panose="020B0503020204020204" charset="-122"/>
                        </a:rPr>
                        <a:t>,后产生无色无臭气体</a:t>
                      </a:r>
                      <a:r>
                        <a:rPr lang="en-US" sz="1000" b="0">
                          <a:latin typeface="微软雅黑" panose="020B0503020204020204" charset="-122"/>
                          <a:ea typeface="微软雅黑" panose="020B0503020204020204" charset="-122"/>
                          <a:cs typeface="微软雅黑" panose="020B0503020204020204" charset="-122"/>
                        </a:rPr>
                        <a:t>,澄清石灰水变</a:t>
                      </a:r>
                      <a:r>
                        <a:rPr lang="en-US" sz="1000" b="0" u="wavy">
                          <a:latin typeface="微软雅黑" panose="020B0503020204020204" charset="-122"/>
                          <a:ea typeface="微软雅黑" panose="020B0503020204020204" charset="-122"/>
                          <a:cs typeface="微软雅黑" panose="020B0503020204020204" charset="-122"/>
                        </a:rPr>
                        <a:t>浑浊</a:t>
                      </a:r>
                      <a:endParaRPr lang="en-US" altLang="en-US" sz="1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68630">
                <a:tc>
                  <a:txBody>
                    <a:bodyPr/>
                    <a:p>
                      <a:pPr indent="0" algn="ctr">
                        <a:buNone/>
                      </a:pPr>
                      <a:r>
                        <a:rPr lang="en-US" sz="1000" b="0">
                          <a:latin typeface="微软雅黑" panose="020B0503020204020204" charset="-122"/>
                          <a:ea typeface="微软雅黑" panose="020B0503020204020204" charset="-122"/>
                          <a:cs typeface="NEU-BZ" charset="0"/>
                        </a:rPr>
                        <a:t>N</a:t>
                      </a:r>
                      <a:endParaRPr lang="en-US" altLang="en-US" sz="1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Calibri" panose="020F0502020204030204" charset="0"/>
                        </a:rPr>
                        <a:t>浓硫酸、铜片</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Calibri" panose="020F0502020204030204" charset="0"/>
                        </a:rPr>
                        <a:t>放出</a:t>
                      </a:r>
                      <a:r>
                        <a:rPr lang="en-US" sz="1000" b="0" u="wavy">
                          <a:latin typeface="微软雅黑" panose="020B0503020204020204" charset="-122"/>
                          <a:ea typeface="微软雅黑" panose="020B0503020204020204" charset="-122"/>
                          <a:cs typeface="Calibri" panose="020F0502020204030204" charset="0"/>
                        </a:rPr>
                        <a:t>红棕</a:t>
                      </a:r>
                      <a:r>
                        <a:rPr lang="en-US" sz="1000" b="0">
                          <a:latin typeface="微软雅黑" panose="020B0503020204020204" charset="-122"/>
                          <a:ea typeface="微软雅黑" panose="020B0503020204020204" charset="-122"/>
                          <a:cs typeface="Calibri" panose="020F0502020204030204" charset="0"/>
                        </a:rPr>
                        <a:t>色气体</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7" name="图片 6"/>
          <p:cNvPicPr/>
          <p:nvPr/>
        </p:nvPicPr>
        <p:blipFill>
          <a:blip r:embed="rId4"/>
          <a:stretch>
            <a:fillRect/>
          </a:stretch>
        </p:blipFill>
        <p:spPr>
          <a:xfrm>
            <a:off x="6532245" y="3974465"/>
            <a:ext cx="257175" cy="201295"/>
          </a:xfrm>
          <a:prstGeom prst="rect">
            <a:avLst/>
          </a:prstGeom>
          <a:noFill/>
          <a:ln w="9525">
            <a:noFill/>
          </a:ln>
        </p:spPr>
      </p:pic>
      <p:pic>
        <p:nvPicPr>
          <p:cNvPr id="8" name="图片 7"/>
          <p:cNvPicPr/>
          <p:nvPr/>
        </p:nvPicPr>
        <p:blipFill>
          <a:blip r:embed="rId5"/>
          <a:stretch>
            <a:fillRect/>
          </a:stretch>
        </p:blipFill>
        <p:spPr>
          <a:xfrm>
            <a:off x="6532245" y="4540250"/>
            <a:ext cx="230505" cy="181610"/>
          </a:xfrm>
          <a:prstGeom prst="rect">
            <a:avLst/>
          </a:prstGeom>
          <a:noFill/>
          <a:ln w="9525">
            <a:noFill/>
          </a:ln>
        </p:spPr>
      </p:pic>
      <p:pic>
        <p:nvPicPr>
          <p:cNvPr id="9" name="图片 8"/>
          <p:cNvPicPr/>
          <p:nvPr/>
        </p:nvPicPr>
        <p:blipFill>
          <a:blip r:embed="rId5"/>
          <a:stretch>
            <a:fillRect/>
          </a:stretch>
        </p:blipFill>
        <p:spPr>
          <a:xfrm>
            <a:off x="6556375" y="5064125"/>
            <a:ext cx="233045" cy="182245"/>
          </a:xfrm>
          <a:prstGeom prst="rect">
            <a:avLst/>
          </a:prstGeom>
          <a:noFill/>
          <a:ln w="9525">
            <a:noFill/>
          </a:ln>
        </p:spPr>
      </p:pic>
      <p:pic>
        <p:nvPicPr>
          <p:cNvPr id="10" name="图片 9"/>
          <p:cNvPicPr/>
          <p:nvPr/>
        </p:nvPicPr>
        <p:blipFill>
          <a:blip r:embed="rId6"/>
          <a:stretch>
            <a:fillRect/>
          </a:stretch>
        </p:blipFill>
        <p:spPr>
          <a:xfrm>
            <a:off x="6594475" y="5436235"/>
            <a:ext cx="194945" cy="189865"/>
          </a:xfrm>
          <a:prstGeom prst="rect">
            <a:avLst/>
          </a:prstGeom>
          <a:noFill/>
          <a:ln w="9525">
            <a:noFill/>
          </a:ln>
        </p:spPr>
      </p:pic>
      <p:pic>
        <p:nvPicPr>
          <p:cNvPr id="12" name="图片 11"/>
          <p:cNvPicPr/>
          <p:nvPr/>
        </p:nvPicPr>
        <p:blipFill>
          <a:blip r:embed="rId6"/>
          <a:stretch>
            <a:fillRect/>
          </a:stretch>
        </p:blipFill>
        <p:spPr>
          <a:xfrm>
            <a:off x="6556375" y="5815965"/>
            <a:ext cx="199390" cy="1885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1440180" y="879475"/>
            <a:ext cx="11075035" cy="506730"/>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“干扰离子”的排除及方法说明</a:t>
            </a:r>
            <a:endParaRPr b="1">
              <a:latin typeface="微软雅黑" panose="020B0503020204020204" charset="-122"/>
              <a:ea typeface="微软雅黑" panose="020B0503020204020204" charset="-122"/>
              <a:cs typeface="微软雅黑" panose="020B0503020204020204" charset="-122"/>
            </a:endParaRPr>
          </a:p>
        </p:txBody>
      </p:sp>
      <p:pic>
        <p:nvPicPr>
          <p:cNvPr id="165" name="image153.jpeg"/>
          <p:cNvPicPr>
            <a:picLocks noChangeAspect="1"/>
          </p:cNvPicPr>
          <p:nvPr>
            <p:custDataLst>
              <p:tags r:id="rId1"/>
            </p:custDataLst>
          </p:nvPr>
        </p:nvPicPr>
        <p:blipFill>
          <a:blip r:embed="rId2"/>
          <a:stretch>
            <a:fillRect/>
          </a:stretch>
        </p:blipFill>
        <p:spPr>
          <a:xfrm>
            <a:off x="487680" y="1094105"/>
            <a:ext cx="952500" cy="29210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487680" y="1459230"/>
            <a:ext cx="5664200" cy="4425950"/>
          </a:xfrm>
          <a:prstGeom prst="rect">
            <a:avLst/>
          </a:prstGeom>
        </p:spPr>
      </p:pic>
      <p:pic>
        <p:nvPicPr>
          <p:cNvPr id="5" name="图片 4"/>
          <p:cNvPicPr>
            <a:picLocks noChangeAspect="1"/>
          </p:cNvPicPr>
          <p:nvPr>
            <p:custDataLst>
              <p:tags r:id="rId5"/>
            </p:custDataLst>
          </p:nvPr>
        </p:nvPicPr>
        <p:blipFill>
          <a:blip r:embed="rId6"/>
          <a:stretch>
            <a:fillRect/>
          </a:stretch>
        </p:blipFill>
        <p:spPr>
          <a:xfrm>
            <a:off x="6007735" y="1459230"/>
            <a:ext cx="5334000" cy="4064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 name="文本框 234"/>
          <p:cNvSpPr txBox="1"/>
          <p:nvPr/>
        </p:nvSpPr>
        <p:spPr>
          <a:xfrm>
            <a:off x="1819910" y="2552700"/>
            <a:ext cx="10969625" cy="1753235"/>
          </a:xfrm>
          <a:prstGeom prst="rect">
            <a:avLst/>
          </a:prstGeom>
          <a:noFill/>
          <a:ln w="9525">
            <a:noFill/>
          </a:ln>
        </p:spPr>
        <p:txBody>
          <a:bodyPr wrap="square">
            <a:spAutoFit/>
          </a:bodyPr>
          <a:p>
            <a:pPr indent="0">
              <a:lnSpc>
                <a:spcPct val="150000"/>
              </a:lnSpc>
            </a:pPr>
            <a:r>
              <a:rPr sz="3600" b="1">
                <a:latin typeface="微软雅黑" panose="020B0503020204020204" charset="-122"/>
                <a:ea typeface="微软雅黑" panose="020B0503020204020204" charset="-122"/>
                <a:cs typeface="微软雅黑" panose="020B0503020204020204" charset="-122"/>
              </a:rPr>
              <a:t>知识梳理　</a:t>
            </a:r>
            <a:endParaRPr sz="3600" b="1">
              <a:latin typeface="微软雅黑" panose="020B0503020204020204" charset="-122"/>
              <a:ea typeface="微软雅黑" panose="020B0503020204020204" charset="-122"/>
              <a:cs typeface="微软雅黑" panose="020B0503020204020204" charset="-122"/>
            </a:endParaRPr>
          </a:p>
          <a:p>
            <a:pPr indent="0">
              <a:lnSpc>
                <a:spcPct val="150000"/>
              </a:lnSpc>
            </a:pPr>
            <a:r>
              <a:rPr sz="3600" b="1">
                <a:latin typeface="微软雅黑" panose="020B0503020204020204" charset="-122"/>
                <a:ea typeface="微软雅黑" panose="020B0503020204020204" charset="-122"/>
                <a:cs typeface="微软雅黑" panose="020B0503020204020204" charset="-122"/>
              </a:rPr>
              <a:t>构建体系</a:t>
            </a:r>
            <a:endParaRPr sz="3600" b="1">
              <a:latin typeface="微软雅黑" panose="020B0503020204020204" charset="-122"/>
              <a:ea typeface="微软雅黑" panose="020B0503020204020204" charset="-122"/>
              <a:cs typeface="微软雅黑" panose="020B0503020204020204" charset="-122"/>
            </a:endParaRPr>
          </a:p>
        </p:txBody>
      </p:sp>
      <p:pic>
        <p:nvPicPr>
          <p:cNvPr id="27" name="image15.jpeg"/>
          <p:cNvPicPr>
            <a:picLocks noChangeAspect="1"/>
          </p:cNvPicPr>
          <p:nvPr>
            <p:custDataLst>
              <p:tags r:id="rId1"/>
            </p:custDataLst>
          </p:nvPr>
        </p:nvPicPr>
        <p:blipFill>
          <a:blip r:embed="rId2"/>
          <a:stretch>
            <a:fillRect/>
          </a:stretch>
        </p:blipFill>
        <p:spPr>
          <a:xfrm>
            <a:off x="5002530" y="954405"/>
            <a:ext cx="4011295" cy="5180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832485"/>
            <a:ext cx="513778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考法1　离子共存的判断</a:t>
            </a:r>
            <a:endParaRPr sz="2400" b="1">
              <a:latin typeface="微软雅黑" panose="020B0503020204020204" charset="-122"/>
              <a:ea typeface="微软雅黑" panose="020B0503020204020204" charset="-122"/>
              <a:cs typeface="微软雅黑" panose="020B0503020204020204" charset="-122"/>
            </a:endParaRPr>
          </a:p>
        </p:txBody>
      </p:sp>
      <p:sp>
        <p:nvSpPr>
          <p:cNvPr id="112" name="文本框 111"/>
          <p:cNvSpPr txBox="1"/>
          <p:nvPr/>
        </p:nvSpPr>
        <p:spPr>
          <a:xfrm>
            <a:off x="487680" y="1292860"/>
            <a:ext cx="10791825" cy="4741545"/>
          </a:xfrm>
          <a:prstGeom prst="rect">
            <a:avLst/>
          </a:prstGeom>
          <a:noFill/>
          <a:ln w="9525">
            <a:noFill/>
          </a:ln>
        </p:spPr>
        <p:txBody>
          <a:bodyPr wrap="square">
            <a:spAutoFit/>
          </a:bodyPr>
          <a:p>
            <a:pPr indent="0">
              <a:lnSpc>
                <a:spcPct val="120000"/>
              </a:lnSpc>
              <a:spcBef>
                <a:spcPts val="0"/>
              </a:spcBef>
              <a:spcAft>
                <a:spcPts val="0"/>
              </a:spcAft>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题目中“关键信息”的提取及分析</a:t>
            </a:r>
            <a:endParaRPr b="1">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(1)警惕关键词“一定”还是“可能”</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①抓住关键词语:解答离子共存类试题要审清题目要求的关键词语,如“一定大量共存”“可能大量共存”或“不能大量共存”等。</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②理解两大条件:若溶液可能呈强酸性也可能呈强碱性时,“可能大量共存”的含义是在两种条件下只要有一种能大量共存即符合题目要求;“一定大量共存”的含义是两种条件下离子均能大量共存才符合题目要求。</a:t>
            </a:r>
            <a:endParaRPr>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zh-CN">
                <a:latin typeface="微软雅黑" panose="020B0503020204020204" charset="-122"/>
                <a:ea typeface="微软雅黑" panose="020B0503020204020204" charset="-122"/>
                <a:cs typeface="微软雅黑" panose="020B0503020204020204" charset="-122"/>
              </a:rPr>
              <a:t>(2)注意溶液的外观描述</a:t>
            </a: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zh-CN">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zh-CN">
                <a:latin typeface="微软雅黑" panose="020B0503020204020204" charset="-122"/>
                <a:ea typeface="微软雅黑" panose="020B0503020204020204" charset="-122"/>
                <a:cs typeface="微软雅黑" panose="020B0503020204020204" charset="-122"/>
              </a:rPr>
              <a:t>(3)注意题干中对于溶液酸碱性的描述。</a:t>
            </a:r>
            <a:endParaRPr lang="zh-CN">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715645" y="3709035"/>
            <a:ext cx="4681855" cy="1858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72" name="文本框 171"/>
          <p:cNvSpPr txBox="1"/>
          <p:nvPr/>
        </p:nvSpPr>
        <p:spPr>
          <a:xfrm>
            <a:off x="488315" y="913765"/>
            <a:ext cx="11142980" cy="424624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溶液酸、碱性的几种表示方法</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表示酸性溶液</a:t>
            </a:r>
            <a:r>
              <a:rPr lang="en-US" b="0">
                <a:solidFill>
                  <a:schemeClr val="tx1"/>
                </a:solidFill>
                <a:latin typeface="微软雅黑" panose="020B0503020204020204" charset="-122"/>
                <a:ea typeface="微软雅黑" panose="020B0503020204020204" charset="-122"/>
                <a:cs typeface="微软雅黑" panose="020B0503020204020204" charset="-122"/>
              </a:rPr>
              <a:t>:①</a:t>
            </a:r>
            <a:r>
              <a:rPr lang="zh-CN" b="0">
                <a:solidFill>
                  <a:schemeClr val="tx1"/>
                </a:solidFill>
                <a:latin typeface="微软雅黑" panose="020B0503020204020204" charset="-122"/>
                <a:ea typeface="微软雅黑" panose="020B0503020204020204" charset="-122"/>
                <a:cs typeface="微软雅黑" panose="020B0503020204020204" charset="-122"/>
              </a:rPr>
              <a:t>常温下</a:t>
            </a:r>
            <a:r>
              <a:rPr lang="en-US" b="0">
                <a:solidFill>
                  <a:schemeClr val="tx1"/>
                </a:solidFill>
                <a:latin typeface="微软雅黑" panose="020B0503020204020204" charset="-122"/>
                <a:ea typeface="微软雅黑" panose="020B0503020204020204" charset="-122"/>
                <a:cs typeface="微软雅黑" panose="020B0503020204020204" charset="-122"/>
              </a:rPr>
              <a:t>pH&lt;7</a:t>
            </a:r>
            <a:r>
              <a:rPr lang="zh-CN" b="0">
                <a:solidFill>
                  <a:schemeClr val="tx1"/>
                </a:solidFill>
                <a:latin typeface="微软雅黑" panose="020B0503020204020204" charset="-122"/>
                <a:ea typeface="微软雅黑" panose="020B0503020204020204" charset="-122"/>
                <a:cs typeface="微软雅黑" panose="020B0503020204020204" charset="-122"/>
              </a:rPr>
              <a:t>或</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(OH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);②</a:t>
            </a:r>
            <a:r>
              <a:rPr lang="zh-CN" b="0">
                <a:solidFill>
                  <a:schemeClr val="tx1"/>
                </a:solidFill>
                <a:latin typeface="微软雅黑" panose="020B0503020204020204" charset="-122"/>
                <a:ea typeface="微软雅黑" panose="020B0503020204020204" charset="-122"/>
                <a:cs typeface="微软雅黑" panose="020B0503020204020204" charset="-122"/>
              </a:rPr>
              <a:t>能使</a:t>
            </a:r>
            <a:r>
              <a:rPr lang="en-US" b="0">
                <a:solidFill>
                  <a:schemeClr val="tx1"/>
                </a:solidFill>
                <a:latin typeface="微软雅黑" panose="020B0503020204020204" charset="-122"/>
                <a:ea typeface="微软雅黑" panose="020B0503020204020204" charset="-122"/>
                <a:cs typeface="微软雅黑" panose="020B0503020204020204" charset="-122"/>
              </a:rPr>
              <a:t>pH</a:t>
            </a:r>
            <a:r>
              <a:rPr lang="zh-CN" b="0">
                <a:solidFill>
                  <a:schemeClr val="tx1"/>
                </a:solidFill>
                <a:latin typeface="微软雅黑" panose="020B0503020204020204" charset="-122"/>
                <a:ea typeface="微软雅黑" panose="020B0503020204020204" charset="-122"/>
                <a:cs typeface="微软雅黑" panose="020B0503020204020204" charset="-122"/>
              </a:rPr>
              <a:t>试纸变红的溶液</a:t>
            </a:r>
            <a:r>
              <a:rPr lang="en-US" b="0">
                <a:solidFill>
                  <a:schemeClr val="tx1"/>
                </a:solidFill>
                <a:latin typeface="微软雅黑" panose="020B0503020204020204" charset="-122"/>
                <a:ea typeface="微软雅黑" panose="020B0503020204020204" charset="-122"/>
                <a:cs typeface="微软雅黑" panose="020B0503020204020204" charset="-122"/>
              </a:rPr>
              <a:t>;③</a:t>
            </a:r>
            <a:r>
              <a:rPr lang="zh-CN" b="0">
                <a:solidFill>
                  <a:schemeClr val="tx1"/>
                </a:solidFill>
                <a:latin typeface="微软雅黑" panose="020B0503020204020204" charset="-122"/>
                <a:ea typeface="微软雅黑" panose="020B0503020204020204" charset="-122"/>
                <a:cs typeface="微软雅黑" panose="020B0503020204020204" charset="-122"/>
              </a:rPr>
              <a:t>能使甲基橙显红色或橙色的溶液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或者能使紫色石蕊试液显红色的溶液。</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表示碱性溶液</a:t>
            </a:r>
            <a:r>
              <a:rPr lang="en-US" b="0">
                <a:solidFill>
                  <a:schemeClr val="tx1"/>
                </a:solidFill>
                <a:latin typeface="微软雅黑" panose="020B0503020204020204" charset="-122"/>
                <a:ea typeface="微软雅黑" panose="020B0503020204020204" charset="-122"/>
                <a:cs typeface="微软雅黑" panose="020B0503020204020204" charset="-122"/>
              </a:rPr>
              <a:t>:①</a:t>
            </a:r>
            <a:r>
              <a:rPr lang="zh-CN" b="0">
                <a:solidFill>
                  <a:schemeClr val="tx1"/>
                </a:solidFill>
                <a:latin typeface="微软雅黑" panose="020B0503020204020204" charset="-122"/>
                <a:ea typeface="微软雅黑" panose="020B0503020204020204" charset="-122"/>
                <a:cs typeface="微软雅黑" panose="020B0503020204020204" charset="-122"/>
              </a:rPr>
              <a:t>常温下</a:t>
            </a:r>
            <a:r>
              <a:rPr lang="en-US" b="0">
                <a:solidFill>
                  <a:schemeClr val="tx1"/>
                </a:solidFill>
                <a:latin typeface="微软雅黑" panose="020B0503020204020204" charset="-122"/>
                <a:ea typeface="微软雅黑" panose="020B0503020204020204" charset="-122"/>
                <a:cs typeface="微软雅黑" panose="020B0503020204020204" charset="-122"/>
              </a:rPr>
              <a:t>pH&gt;7</a:t>
            </a:r>
            <a:r>
              <a:rPr lang="zh-CN" b="0">
                <a:solidFill>
                  <a:schemeClr val="tx1"/>
                </a:solidFill>
                <a:latin typeface="微软雅黑" panose="020B0503020204020204" charset="-122"/>
                <a:ea typeface="微软雅黑" panose="020B0503020204020204" charset="-122"/>
                <a:cs typeface="微软雅黑" panose="020B0503020204020204" charset="-122"/>
              </a:rPr>
              <a:t>或</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)&lt;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(OH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);②</a:t>
            </a:r>
            <a:r>
              <a:rPr lang="zh-CN" b="0">
                <a:solidFill>
                  <a:schemeClr val="tx1"/>
                </a:solidFill>
                <a:latin typeface="微软雅黑" panose="020B0503020204020204" charset="-122"/>
                <a:ea typeface="微软雅黑" panose="020B0503020204020204" charset="-122"/>
                <a:cs typeface="微软雅黑" panose="020B0503020204020204" charset="-122"/>
              </a:rPr>
              <a:t>能使</a:t>
            </a:r>
            <a:r>
              <a:rPr lang="en-US" b="0">
                <a:solidFill>
                  <a:schemeClr val="tx1"/>
                </a:solidFill>
                <a:latin typeface="微软雅黑" panose="020B0503020204020204" charset="-122"/>
                <a:ea typeface="微软雅黑" panose="020B0503020204020204" charset="-122"/>
                <a:cs typeface="微软雅黑" panose="020B0503020204020204" charset="-122"/>
              </a:rPr>
              <a:t>pH</a:t>
            </a:r>
            <a:r>
              <a:rPr lang="zh-CN" b="0">
                <a:solidFill>
                  <a:schemeClr val="tx1"/>
                </a:solidFill>
                <a:latin typeface="微软雅黑" panose="020B0503020204020204" charset="-122"/>
                <a:ea typeface="微软雅黑" panose="020B0503020204020204" charset="-122"/>
                <a:cs typeface="微软雅黑" panose="020B0503020204020204" charset="-122"/>
              </a:rPr>
              <a:t>试纸变蓝的溶液</a:t>
            </a:r>
            <a:r>
              <a:rPr lang="en-US" b="0">
                <a:solidFill>
                  <a:schemeClr val="tx1"/>
                </a:solidFill>
                <a:latin typeface="微软雅黑" panose="020B0503020204020204" charset="-122"/>
                <a:ea typeface="微软雅黑" panose="020B0503020204020204" charset="-122"/>
                <a:cs typeface="微软雅黑" panose="020B0503020204020204" charset="-122"/>
              </a:rPr>
              <a:t>;③</a:t>
            </a:r>
            <a:r>
              <a:rPr lang="zh-CN" b="0">
                <a:solidFill>
                  <a:schemeClr val="tx1"/>
                </a:solidFill>
                <a:latin typeface="微软雅黑" panose="020B0503020204020204" charset="-122"/>
                <a:ea typeface="微软雅黑" panose="020B0503020204020204" charset="-122"/>
                <a:cs typeface="微软雅黑" panose="020B0503020204020204" charset="-122"/>
              </a:rPr>
              <a:t>能使酚酞试液显红色的溶液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或者能使紫色石蕊试液显蓝色的溶液。</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既可能为酸性溶液又可能为碱性溶液</a:t>
            </a:r>
            <a:r>
              <a:rPr lang="en-US" b="0">
                <a:solidFill>
                  <a:schemeClr val="tx1"/>
                </a:solidFill>
                <a:latin typeface="微软雅黑" panose="020B0503020204020204" charset="-122"/>
                <a:ea typeface="微软雅黑" panose="020B0503020204020204" charset="-122"/>
                <a:cs typeface="微软雅黑" panose="020B0503020204020204" charset="-122"/>
              </a:rPr>
              <a:t>:①</a:t>
            </a:r>
            <a:r>
              <a:rPr lang="zh-CN" b="0">
                <a:solidFill>
                  <a:schemeClr val="tx1"/>
                </a:solidFill>
                <a:latin typeface="微软雅黑" panose="020B0503020204020204" charset="-122"/>
                <a:ea typeface="微软雅黑" panose="020B0503020204020204" charset="-122"/>
                <a:cs typeface="微软雅黑" panose="020B0503020204020204" charset="-122"/>
              </a:rPr>
              <a:t>与</a:t>
            </a:r>
            <a:r>
              <a:rPr lang="en-US" b="0">
                <a:solidFill>
                  <a:schemeClr val="tx1"/>
                </a:solidFill>
                <a:latin typeface="微软雅黑" panose="020B0503020204020204" charset="-122"/>
                <a:ea typeface="微软雅黑" panose="020B0503020204020204" charset="-122"/>
                <a:cs typeface="微软雅黑" panose="020B0503020204020204" charset="-122"/>
              </a:rPr>
              <a:t>Al</a:t>
            </a:r>
            <a:r>
              <a:rPr lang="zh-CN" b="0">
                <a:solidFill>
                  <a:schemeClr val="tx1"/>
                </a:solidFill>
                <a:latin typeface="微软雅黑" panose="020B0503020204020204" charset="-122"/>
                <a:ea typeface="微软雅黑" panose="020B0503020204020204" charset="-122"/>
                <a:cs typeface="微软雅黑" panose="020B0503020204020204" charset="-122"/>
              </a:rPr>
              <a:t>反应放出</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的溶液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注意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若为酸性溶液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则溶液中不能含</a:t>
            </a:r>
            <a:r>
              <a:rPr lang="en-US" b="0">
                <a:solidFill>
                  <a:schemeClr val="tx1"/>
                </a:solidFill>
                <a:latin typeface="微软雅黑" panose="020B0503020204020204" charset="-122"/>
                <a:ea typeface="微软雅黑" panose="020B0503020204020204" charset="-122"/>
                <a:cs typeface="微软雅黑" panose="020B0503020204020204" charset="-122"/>
              </a:rPr>
              <a:t>N     </a:t>
            </a:r>
            <a:endParaRPr 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常温下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由水电离出的</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)=1×10</a:t>
            </a:r>
            <a:r>
              <a:rPr lang="en-US" baseline="30000">
                <a:latin typeface="微软雅黑" panose="020B0503020204020204" charset="-122"/>
                <a:ea typeface="微软雅黑" panose="020B0503020204020204" charset="-122"/>
                <a:cs typeface="微软雅黑" panose="020B0503020204020204" charset="-122"/>
                <a:sym typeface="+mn-ea"/>
              </a:rPr>
              <a:t>-</a:t>
            </a:r>
            <a:r>
              <a:rPr lang="en-US" i="1" baseline="30000">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或由水电离出的</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)=1×10</a:t>
            </a:r>
            <a:r>
              <a:rPr lang="en-US" baseline="30000">
                <a:latin typeface="微软雅黑" panose="020B0503020204020204" charset="-122"/>
                <a:ea typeface="微软雅黑" panose="020B0503020204020204" charset="-122"/>
                <a:cs typeface="微软雅黑" panose="020B0503020204020204" charset="-122"/>
                <a:sym typeface="+mn-ea"/>
              </a:rPr>
              <a:t>-</a:t>
            </a:r>
            <a:r>
              <a:rPr lang="en-US" i="1" baseline="30000">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的溶液</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说明</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≠7,</a:t>
            </a:r>
            <a:r>
              <a:rPr lang="zh-CN">
                <a:latin typeface="微软雅黑" panose="020B0503020204020204" charset="-122"/>
                <a:ea typeface="微软雅黑" panose="020B0503020204020204" charset="-122"/>
                <a:cs typeface="微软雅黑" panose="020B0503020204020204" charset="-122"/>
                <a:sym typeface="+mn-ea"/>
              </a:rPr>
              <a:t>当</a:t>
            </a:r>
            <a:r>
              <a:rPr lang="en-US" i="1">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&lt;7</a:t>
            </a:r>
            <a:r>
              <a:rPr lang="zh-CN">
                <a:latin typeface="微软雅黑" panose="020B0503020204020204" charset="-122"/>
                <a:ea typeface="微软雅黑" panose="020B0503020204020204" charset="-122"/>
                <a:cs typeface="微软雅黑" panose="020B0503020204020204" charset="-122"/>
                <a:sym typeface="+mn-ea"/>
              </a:rPr>
              <a:t>时存在离子水解</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当</a:t>
            </a:r>
            <a:r>
              <a:rPr lang="en-US" i="1">
                <a:latin typeface="微软雅黑" panose="020B0503020204020204" charset="-122"/>
                <a:ea typeface="微软雅黑" panose="020B0503020204020204" charset="-122"/>
                <a:cs typeface="微软雅黑" panose="020B0503020204020204" charset="-122"/>
                <a:sym typeface="+mn-ea"/>
              </a:rPr>
              <a:t>n</a:t>
            </a:r>
            <a:r>
              <a:rPr lang="en-US">
                <a:latin typeface="微软雅黑" panose="020B0503020204020204" charset="-122"/>
                <a:ea typeface="微软雅黑" panose="020B0503020204020204" charset="-122"/>
                <a:cs typeface="微软雅黑" panose="020B0503020204020204" charset="-122"/>
                <a:sym typeface="+mn-ea"/>
              </a:rPr>
              <a:t>&gt;7</a:t>
            </a:r>
            <a:r>
              <a:rPr lang="zh-CN">
                <a:latin typeface="微软雅黑" panose="020B0503020204020204" charset="-122"/>
                <a:ea typeface="微软雅黑" panose="020B0503020204020204" charset="-122"/>
                <a:cs typeface="微软雅黑" panose="020B0503020204020204" charset="-122"/>
                <a:sym typeface="+mn-ea"/>
              </a:rPr>
              <a:t>时酸或碱抑制水的电离</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HCO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或</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等反应放出气体的溶液</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能够与弱酸弱碱盐反应的溶液。</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rcRect l="59866" t="-5153"/>
          <a:stretch>
            <a:fillRect/>
          </a:stretch>
        </p:blipFill>
        <p:spPr>
          <a:xfrm>
            <a:off x="10910570" y="3088005"/>
            <a:ext cx="327660" cy="3409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20" name="文本框 119"/>
          <p:cNvSpPr txBox="1"/>
          <p:nvPr/>
        </p:nvSpPr>
        <p:spPr>
          <a:xfrm>
            <a:off x="487680" y="980440"/>
            <a:ext cx="11089640" cy="934720"/>
          </a:xfrm>
          <a:prstGeom prst="rect">
            <a:avLst/>
          </a:prstGeom>
          <a:noFill/>
          <a:ln w="9525">
            <a:noFill/>
          </a:ln>
        </p:spPr>
        <p:txBody>
          <a:bodyPr wrap="square">
            <a:spAutoFit/>
          </a:bodyPr>
          <a:p>
            <a:pPr indent="0" fontAlgn="auto">
              <a:lnSpc>
                <a:spcPct val="12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1</a:t>
            </a:r>
            <a:r>
              <a:rPr lang="en-US" b="0">
                <a:solidFill>
                  <a:srgbClr val="FF0000"/>
                </a:solidFill>
                <a:latin typeface="微软雅黑" panose="020B0503020204020204" charset="-122"/>
                <a:ea typeface="微软雅黑" panose="020B0503020204020204" charset="-122"/>
                <a:cs typeface="微软雅黑" panose="020B0503020204020204" charset="-122"/>
              </a:rPr>
              <a:t>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20000"/>
              </a:lnSpc>
            </a:pPr>
            <a:r>
              <a:rPr b="0">
                <a:latin typeface="仿宋" panose="02010609060101010101" charset="-122"/>
                <a:ea typeface="仿宋" panose="02010609060101010101" charset="-122"/>
                <a:cs typeface="仿宋" panose="02010609060101010101" charset="-122"/>
              </a:rPr>
              <a:t>[天津2022·8,3分]</a:t>
            </a:r>
            <a:r>
              <a:rPr b="0">
                <a:latin typeface="微软雅黑" panose="020B0503020204020204" charset="-122"/>
                <a:ea typeface="微软雅黑" panose="020B0503020204020204" charset="-122"/>
                <a:cs typeface="微软雅黑" panose="020B0503020204020204" charset="-122"/>
              </a:rPr>
              <a:t>25 ℃时,下列各组离子可以在水溶液中大量共存的是	(　　)</a:t>
            </a:r>
            <a:endParaRPr b="0">
              <a:latin typeface="微软雅黑" panose="020B0503020204020204" charset="-122"/>
              <a:ea typeface="微软雅黑" panose="020B0503020204020204" charset="-122"/>
              <a:cs typeface="微软雅黑" panose="020B0503020204020204" charset="-122"/>
            </a:endParaRPr>
          </a:p>
          <a:p>
            <a:endParaRPr lang="en-US" altLang="en-US" b="0" baseline="30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995920" y="1286510"/>
            <a:ext cx="619125" cy="377825"/>
          </a:xfrm>
          <a:prstGeom prst="rect">
            <a:avLst/>
          </a:prstGeom>
          <a:noFill/>
        </p:spPr>
        <p:txBody>
          <a:bodyPr wrap="square" rtlCol="0">
            <a:noAutofit/>
          </a:bodyPr>
          <a:p>
            <a:pPr>
              <a:lnSpc>
                <a:spcPct val="150000"/>
              </a:lnSpc>
              <a:spcBef>
                <a:spcPct val="0"/>
              </a:spcBef>
              <a:spcAft>
                <a:spcPct val="0"/>
              </a:spcAft>
            </a:pPr>
            <a:r>
              <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rPr>
              <a:t>D</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3" name="图片 2"/>
          <p:cNvPicPr>
            <a:picLocks noChangeAspect="1"/>
          </p:cNvPicPr>
          <p:nvPr/>
        </p:nvPicPr>
        <p:blipFill>
          <a:blip r:embed="rId1"/>
          <a:stretch>
            <a:fillRect/>
          </a:stretch>
        </p:blipFill>
        <p:spPr>
          <a:xfrm>
            <a:off x="658495" y="1807845"/>
            <a:ext cx="2641600" cy="1549400"/>
          </a:xfrm>
          <a:prstGeom prst="rect">
            <a:avLst/>
          </a:prstGeom>
        </p:spPr>
      </p:pic>
      <p:sp>
        <p:nvSpPr>
          <p:cNvPr id="173" name="文本框 172"/>
          <p:cNvSpPr txBox="1"/>
          <p:nvPr/>
        </p:nvSpPr>
        <p:spPr>
          <a:xfrm>
            <a:off x="658495" y="3423920"/>
            <a:ext cx="11016615" cy="2584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【解析】酸性条件下</a:t>
            </a:r>
            <a:r>
              <a:rPr lang="en-US" b="0">
                <a:latin typeface="微软雅黑" panose="020B0503020204020204" charset="-122"/>
                <a:ea typeface="微软雅黑" panose="020B0503020204020204" charset="-122"/>
                <a:cs typeface="微软雅黑" panose="020B0503020204020204" charset="-122"/>
              </a:rPr>
              <a:t>,ClO</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Cl</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会发生归中反应生成氯气</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酸性条件下</a:t>
            </a:r>
            <a:r>
              <a:rPr lang="en-US" b="0">
                <a:latin typeface="微软雅黑" panose="020B0503020204020204" charset="-122"/>
                <a:ea typeface="微软雅黑" panose="020B0503020204020204" charset="-122"/>
                <a:cs typeface="微软雅黑" panose="020B0503020204020204" charset="-122"/>
              </a:rPr>
              <a:t>,N     </a:t>
            </a:r>
            <a:r>
              <a:rPr lang="zh-CN">
                <a:latin typeface="微软雅黑" panose="020B0503020204020204" charset="-122"/>
                <a:ea typeface="微软雅黑" panose="020B0503020204020204" charset="-122"/>
                <a:cs typeface="微软雅黑" panose="020B0503020204020204" charset="-122"/>
                <a:sym typeface="+mn-ea"/>
              </a:rPr>
              <a:t>可以氧化</a:t>
            </a:r>
            <a:r>
              <a:rPr lang="en-US">
                <a:latin typeface="微软雅黑" panose="020B0503020204020204" charset="-122"/>
                <a:ea typeface="微软雅黑" panose="020B0503020204020204" charset="-122"/>
                <a:cs typeface="微软雅黑" panose="020B0503020204020204" charset="-122"/>
                <a:sym typeface="+mn-ea"/>
              </a:rPr>
              <a:t>I</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;Al</a:t>
            </a:r>
            <a:r>
              <a:rPr lang="en-US" baseline="30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HC      </a:t>
            </a:r>
            <a:r>
              <a:rPr lang="zh-CN">
                <a:latin typeface="微软雅黑" panose="020B0503020204020204" charset="-122"/>
                <a:ea typeface="微软雅黑" panose="020B0503020204020204" charset="-122"/>
                <a:cs typeface="微软雅黑" panose="020B0503020204020204" charset="-122"/>
                <a:sym typeface="+mn-ea"/>
              </a:rPr>
              <a:t>发生相互促进的水解反应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不可共存</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;K</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Na</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彼此间不反应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可以大量共存</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正确。</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8462645" y="3547110"/>
            <a:ext cx="317500" cy="342900"/>
          </a:xfrm>
          <a:prstGeom prst="rect">
            <a:avLst/>
          </a:prstGeom>
          <a:noFill/>
          <a:ln w="9525">
            <a:noFill/>
          </a:ln>
        </p:spPr>
      </p:pic>
      <p:pic>
        <p:nvPicPr>
          <p:cNvPr id="5" name="图片 4"/>
          <p:cNvPicPr/>
          <p:nvPr/>
        </p:nvPicPr>
        <p:blipFill>
          <a:blip r:embed="rId2"/>
          <a:stretch>
            <a:fillRect/>
          </a:stretch>
        </p:blipFill>
        <p:spPr>
          <a:xfrm>
            <a:off x="1319530" y="3957320"/>
            <a:ext cx="316230" cy="341630"/>
          </a:xfrm>
          <a:prstGeom prst="rect">
            <a:avLst/>
          </a:prstGeom>
          <a:noFill/>
          <a:ln w="9525">
            <a:noFill/>
          </a:ln>
        </p:spPr>
      </p:pic>
      <p:pic>
        <p:nvPicPr>
          <p:cNvPr id="7" name="图片 6"/>
          <p:cNvPicPr/>
          <p:nvPr/>
        </p:nvPicPr>
        <p:blipFill>
          <a:blip r:embed="rId3"/>
          <a:stretch>
            <a:fillRect/>
          </a:stretch>
        </p:blipFill>
        <p:spPr>
          <a:xfrm>
            <a:off x="7197090" y="3943985"/>
            <a:ext cx="395605" cy="3549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20" grpId="0"/>
      <p:bldP spid="17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832485"/>
            <a:ext cx="513778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考法2　离子的检验与推断</a:t>
            </a:r>
            <a:endParaRPr sz="2400" b="1">
              <a:latin typeface="微软雅黑" panose="020B0503020204020204" charset="-122"/>
              <a:ea typeface="微软雅黑" panose="020B0503020204020204" charset="-122"/>
              <a:cs typeface="微软雅黑" panose="020B0503020204020204" charset="-122"/>
            </a:endParaRPr>
          </a:p>
        </p:txBody>
      </p:sp>
      <p:sp>
        <p:nvSpPr>
          <p:cNvPr id="112" name="文本框 111"/>
          <p:cNvSpPr txBox="1"/>
          <p:nvPr/>
        </p:nvSpPr>
        <p:spPr>
          <a:xfrm>
            <a:off x="487680" y="1292860"/>
            <a:ext cx="10791825" cy="4246245"/>
          </a:xfrm>
          <a:prstGeom prst="rect">
            <a:avLst/>
          </a:prstGeom>
          <a:noFill/>
          <a:ln w="9525">
            <a:noFill/>
          </a:ln>
        </p:spPr>
        <p:txBody>
          <a:bodyPr wrap="square">
            <a:spAutoFit/>
          </a:bodyPr>
          <a:p>
            <a:pPr indent="0">
              <a:lnSpc>
                <a:spcPct val="150000"/>
              </a:lnSpc>
              <a:spcBef>
                <a:spcPts val="0"/>
              </a:spcBef>
              <a:spcAft>
                <a:spcPts val="0"/>
              </a:spcAft>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离子推断的四个基本原则</a:t>
            </a:r>
            <a:endParaRPr b="1">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(1)肯定原则:根据实验现象,推出肯定存在或肯定不存在的离子。</a:t>
            </a:r>
            <a:endParaRPr>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(2)互斥原则:相互反应的离子不能大量共存。根据“互斥原则”,若推出溶液中存在某离子,那么能与该离子反应的离子不能大量存在。</a:t>
            </a:r>
            <a:endParaRPr>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(3)进出原则:注意加入试剂时引入(“进”)的离子和发生反应时消耗(“出”)的离子对后续实验是否有影响。</a:t>
            </a:r>
            <a:endParaRPr>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(4)守恒原则:①定性:溶液中电荷守恒,有阳离子则必有阴离子。②定量:溶液中电荷守恒,阴、阳离子所带电荷总数相等,通过定量关系判断离子是否存在。</a:t>
            </a:r>
            <a:endParaRPr>
              <a:latin typeface="微软雅黑" panose="020B0503020204020204" charset="-122"/>
              <a:ea typeface="微软雅黑" panose="020B0503020204020204" charset="-122"/>
              <a:cs typeface="微软雅黑" panose="020B0503020204020204" charset="-122"/>
            </a:endParaRPr>
          </a:p>
          <a:p>
            <a:pPr indent="0">
              <a:lnSpc>
                <a:spcPct val="150000"/>
              </a:lnSpc>
              <a:spcBef>
                <a:spcPts val="0"/>
              </a:spcBef>
              <a:spcAft>
                <a:spcPts val="0"/>
              </a:spcAft>
            </a:pPr>
            <a:r>
              <a:rPr>
                <a:latin typeface="微软雅黑" panose="020B0503020204020204" charset="-122"/>
                <a:ea typeface="微软雅黑" panose="020B0503020204020204" charset="-122"/>
                <a:cs typeface="微软雅黑" panose="020B0503020204020204" charset="-122"/>
              </a:rPr>
              <a:t>例如:离子定量推断试题常根据离子的物质的量(或浓度)定量推断最后一种离子的存在。如果多种离子共存,且只有一种离子的物质的量未知,可以用电荷守恒来确定最后一种离子是否存在,即阳离子所带的正电荷总数等于阴离子所带的负电荷总数。</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76" name="文本框 175"/>
          <p:cNvSpPr txBox="1"/>
          <p:nvPr/>
        </p:nvSpPr>
        <p:spPr>
          <a:xfrm>
            <a:off x="487680" y="927735"/>
            <a:ext cx="11205845" cy="3830955"/>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b="0">
                <a:solidFill>
                  <a:srgbClr val="FF0000"/>
                </a:solidFill>
                <a:latin typeface="微软雅黑" panose="020B0503020204020204" charset="-122"/>
                <a:ea typeface="微软雅黑" panose="020B0503020204020204" charset="-122"/>
                <a:cs typeface="微软雅黑" panose="020B0503020204020204" charset="-122"/>
              </a:rPr>
              <a:t>2</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浙江</a:t>
            </a:r>
            <a:r>
              <a:rPr lang="en-US" b="0">
                <a:latin typeface="仿宋" panose="02010609060101010101" charset="-122"/>
                <a:ea typeface="仿宋" panose="02010609060101010101" charset="-122"/>
                <a:cs typeface="仿宋" panose="02010609060101010101" charset="-122"/>
              </a:rPr>
              <a:t>2020</a:t>
            </a:r>
            <a:r>
              <a:rPr lang="zh-CN" b="0">
                <a:latin typeface="仿宋" panose="02010609060101010101" charset="-122"/>
                <a:ea typeface="仿宋" panose="02010609060101010101" charset="-122"/>
                <a:cs typeface="仿宋" panose="02010609060101010101" charset="-122"/>
              </a:rPr>
              <a:t>年</a:t>
            </a:r>
            <a:r>
              <a:rPr lang="en-US" b="0">
                <a:latin typeface="仿宋" panose="02010609060101010101" charset="-122"/>
                <a:ea typeface="仿宋" panose="02010609060101010101" charset="-122"/>
                <a:cs typeface="仿宋" panose="02010609060101010101" charset="-122"/>
              </a:rPr>
              <a:t>1</a:t>
            </a:r>
            <a:r>
              <a:rPr lang="zh-CN" b="0">
                <a:latin typeface="仿宋" panose="02010609060101010101" charset="-122"/>
                <a:ea typeface="仿宋" panose="02010609060101010101" charset="-122"/>
                <a:cs typeface="仿宋" panose="02010609060101010101" charset="-122"/>
              </a:rPr>
              <a:t>月</a:t>
            </a:r>
            <a:r>
              <a:rPr lang="en-US" b="0">
                <a:latin typeface="仿宋" panose="02010609060101010101" charset="-122"/>
                <a:ea typeface="仿宋" panose="02010609060101010101" charset="-122"/>
                <a:cs typeface="仿宋" panose="02010609060101010101" charset="-122"/>
              </a:rPr>
              <a:t>·25,2</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某固体混合物</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含有</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FeCl</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CuSO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中的几种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进行如下实验</a:t>
            </a:r>
            <a:r>
              <a:rPr lang="en-US" b="0">
                <a:latin typeface="微软雅黑" panose="020B0503020204020204" charset="-122"/>
                <a:ea typeface="微软雅黑" panose="020B0503020204020204" charset="-122"/>
                <a:cs typeface="微软雅黑" panose="020B0503020204020204" charset="-122"/>
              </a:rPr>
              <a:t>:①X</a:t>
            </a:r>
            <a:r>
              <a:rPr lang="zh-CN" b="0">
                <a:latin typeface="微软雅黑" panose="020B0503020204020204" charset="-122"/>
                <a:ea typeface="微软雅黑" panose="020B0503020204020204" charset="-122"/>
                <a:cs typeface="微软雅黑" panose="020B0503020204020204" charset="-122"/>
              </a:rPr>
              <a:t>与水作用有气泡冒出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得到有色沉淀</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和弱碱性溶液</a:t>
            </a:r>
            <a:r>
              <a:rPr lang="en-US" b="0">
                <a:latin typeface="微软雅黑" panose="020B0503020204020204" charset="-122"/>
                <a:ea typeface="微软雅黑" panose="020B0503020204020204" charset="-122"/>
                <a:cs typeface="微软雅黑" panose="020B0503020204020204" charset="-122"/>
              </a:rPr>
              <a:t>Z</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沉淀</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溶液作用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无变化。下列说法不正确的是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混合物</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中必定含有</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不含</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B.</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Z</a:t>
            </a:r>
            <a:r>
              <a:rPr lang="zh-CN" b="0">
                <a:latin typeface="微软雅黑" panose="020B0503020204020204" charset="-122"/>
                <a:ea typeface="微软雅黑" panose="020B0503020204020204" charset="-122"/>
                <a:cs typeface="微软雅黑" panose="020B0503020204020204" charset="-122"/>
              </a:rPr>
              <a:t>中溶质主要是钠盐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且必含</a:t>
            </a:r>
            <a:r>
              <a:rPr lang="en-US" b="0">
                <a:latin typeface="微软雅黑" panose="020B0503020204020204" charset="-122"/>
                <a:ea typeface="微软雅黑" panose="020B0503020204020204" charset="-122"/>
                <a:cs typeface="微软雅黑" panose="020B0503020204020204" charset="-122"/>
              </a:rPr>
              <a:t>NaHCO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C.</a:t>
            </a:r>
            <a:r>
              <a:rPr lang="zh-CN" b="0">
                <a:latin typeface="微软雅黑" panose="020B0503020204020204" charset="-122"/>
                <a:ea typeface="微软雅黑" panose="020B0503020204020204" charset="-122"/>
                <a:cs typeface="微软雅黑" panose="020B0503020204020204" charset="-122"/>
              </a:rPr>
              <a:t>灼烧沉淀</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可以得到黑色物质</a:t>
            </a:r>
            <a:r>
              <a:rPr lang="en-US" b="0">
                <a:latin typeface="微软雅黑" panose="020B0503020204020204" charset="-122"/>
                <a:ea typeface="微软雅黑" panose="020B0503020204020204" charset="-122"/>
                <a:cs typeface="微软雅黑" panose="020B0503020204020204" charset="-122"/>
              </a:rPr>
              <a:t>D.</a:t>
            </a:r>
            <a:r>
              <a:rPr lang="zh-CN" b="0">
                <a:latin typeface="微软雅黑" panose="020B0503020204020204" charset="-122"/>
                <a:ea typeface="微软雅黑" panose="020B0503020204020204" charset="-122"/>
                <a:cs typeface="微软雅黑" panose="020B0503020204020204" charset="-122"/>
              </a:rPr>
              <a:t>往溶液</a:t>
            </a:r>
            <a:r>
              <a:rPr lang="en-US" b="0">
                <a:latin typeface="微软雅黑" panose="020B0503020204020204" charset="-122"/>
                <a:ea typeface="微软雅黑" panose="020B0503020204020204" charset="-122"/>
                <a:cs typeface="微软雅黑" panose="020B0503020204020204" charset="-122"/>
              </a:rPr>
              <a:t>Z</a:t>
            </a:r>
            <a:r>
              <a:rPr lang="zh-CN" b="0">
                <a:latin typeface="微软雅黑" panose="020B0503020204020204" charset="-122"/>
                <a:ea typeface="微软雅黑" panose="020B0503020204020204" charset="-122"/>
                <a:cs typeface="微软雅黑" panose="020B0503020204020204" charset="-122"/>
              </a:rPr>
              <a:t>中加入</a:t>
            </a:r>
            <a:r>
              <a:rPr lang="en-US" b="0">
                <a:latin typeface="微软雅黑" panose="020B0503020204020204" charset="-122"/>
                <a:ea typeface="微软雅黑" panose="020B0503020204020204" charset="-122"/>
                <a:cs typeface="微软雅黑" panose="020B0503020204020204" charset="-122"/>
              </a:rPr>
              <a:t>Cu</a:t>
            </a:r>
            <a:r>
              <a:rPr lang="zh-CN" b="0">
                <a:latin typeface="微软雅黑" panose="020B0503020204020204" charset="-122"/>
                <a:ea typeface="微软雅黑" panose="020B0503020204020204" charset="-122"/>
                <a:cs typeface="微软雅黑" panose="020B0503020204020204" charset="-122"/>
              </a:rPr>
              <a:t>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若不溶解</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中不含</a:t>
            </a:r>
            <a:r>
              <a:rPr lang="en-US" b="0">
                <a:latin typeface="微软雅黑" panose="020B0503020204020204" charset="-122"/>
                <a:ea typeface="微软雅黑" panose="020B0503020204020204" charset="-122"/>
                <a:cs typeface="微软雅黑" panose="020B0503020204020204" charset="-122"/>
              </a:rPr>
              <a:t>FeCl</a:t>
            </a:r>
            <a:r>
              <a:rPr lang="en-US" b="0" baseline="-25000">
                <a:latin typeface="微软雅黑" panose="020B0503020204020204" charset="-122"/>
                <a:ea typeface="微软雅黑" panose="020B0503020204020204" charset="-122"/>
                <a:cs typeface="微软雅黑" panose="020B0503020204020204" charset="-122"/>
              </a:rPr>
              <a:t>3</a:t>
            </a:r>
            <a:endParaRPr lang="en-US" altLang="en-US" b="0" baseline="-25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1"/>
            </p:custDataLst>
          </p:nvPr>
        </p:nvSpPr>
        <p:spPr>
          <a:xfrm>
            <a:off x="3497580" y="2580005"/>
            <a:ext cx="619125" cy="377825"/>
          </a:xfrm>
          <a:prstGeom prst="rect">
            <a:avLst/>
          </a:prstGeom>
          <a:noFill/>
        </p:spPr>
        <p:txBody>
          <a:bodyPr wrap="square" rtlCol="0">
            <a:noAutofit/>
          </a:bodyPr>
          <a:p>
            <a:pPr>
              <a:lnSpc>
                <a:spcPct val="150000"/>
              </a:lnSpc>
              <a:spcBef>
                <a:spcPct val="0"/>
              </a:spcBef>
              <a:spcAft>
                <a:spcPct val="0"/>
              </a:spcAft>
            </a:pPr>
            <a:r>
              <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rPr>
              <a:t>D</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7680" y="929640"/>
            <a:ext cx="11133455" cy="341503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【解析】某固体混合物</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含有</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FeCl</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CuSO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中的几种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进行实验</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与水作用有气泡冒出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物质间发生双水解反应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所以一定有</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得到有色沉淀</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中含有</a:t>
            </a:r>
            <a:r>
              <a:rPr lang="en-US" b="0">
                <a:latin typeface="微软雅黑" panose="020B0503020204020204" charset="-122"/>
                <a:ea typeface="微软雅黑" panose="020B0503020204020204" charset="-122"/>
                <a:cs typeface="微软雅黑" panose="020B0503020204020204" charset="-122"/>
              </a:rPr>
              <a:t>Fe(OH)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Cu(OH)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中至少一种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不确定</a:t>
            </a:r>
            <a:r>
              <a:rPr lang="en-US" b="0">
                <a:latin typeface="微软雅黑" panose="020B0503020204020204" charset="-122"/>
                <a:ea typeface="微软雅黑" panose="020B0503020204020204" charset="-122"/>
                <a:cs typeface="微软雅黑" panose="020B0503020204020204" charset="-122"/>
              </a:rPr>
              <a:t>Al(OH)</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是否存在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得到弱碱性溶液</a:t>
            </a:r>
            <a:r>
              <a:rPr lang="en-US" b="0">
                <a:latin typeface="微软雅黑" panose="020B0503020204020204" charset="-122"/>
                <a:ea typeface="微软雅黑" panose="020B0503020204020204" charset="-122"/>
                <a:cs typeface="微软雅黑" panose="020B0503020204020204" charset="-122"/>
              </a:rPr>
              <a:t>Z,</a:t>
            </a:r>
            <a:r>
              <a:rPr lang="zh-CN" b="0">
                <a:latin typeface="微软雅黑" panose="020B0503020204020204" charset="-122"/>
                <a:ea typeface="微软雅黑" panose="020B0503020204020204" charset="-122"/>
                <a:cs typeface="微软雅黑" panose="020B0503020204020204" charset="-122"/>
              </a:rPr>
              <a:t>说明溶液</a:t>
            </a:r>
            <a:r>
              <a:rPr lang="en-US" b="0">
                <a:latin typeface="微软雅黑" panose="020B0503020204020204" charset="-122"/>
                <a:ea typeface="微软雅黑" panose="020B0503020204020204" charset="-122"/>
                <a:cs typeface="微软雅黑" panose="020B0503020204020204" charset="-122"/>
              </a:rPr>
              <a:t>Z</a:t>
            </a:r>
            <a:r>
              <a:rPr lang="zh-CN" b="0">
                <a:latin typeface="微软雅黑" panose="020B0503020204020204" charset="-122"/>
                <a:ea typeface="微软雅黑" panose="020B0503020204020204" charset="-122"/>
                <a:cs typeface="微软雅黑" panose="020B0503020204020204" charset="-122"/>
              </a:rPr>
              <a:t>中不存在铝离子、铁离子和铜离子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沉淀</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溶液作用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无变化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说明沉淀</a:t>
            </a:r>
            <a:r>
              <a:rPr lang="en-US" b="0">
                <a:latin typeface="微软雅黑" panose="020B0503020204020204" charset="-122"/>
                <a:ea typeface="微软雅黑" panose="020B0503020204020204" charset="-122"/>
                <a:cs typeface="微软雅黑" panose="020B0503020204020204" charset="-122"/>
              </a:rPr>
              <a:t>Y</a:t>
            </a:r>
            <a:r>
              <a:rPr lang="zh-CN" b="0">
                <a:latin typeface="微软雅黑" panose="020B0503020204020204" charset="-122"/>
                <a:ea typeface="微软雅黑" panose="020B0503020204020204" charset="-122"/>
                <a:cs typeface="微软雅黑" panose="020B0503020204020204" charset="-122"/>
              </a:rPr>
              <a:t>中没有</a:t>
            </a:r>
            <a:r>
              <a:rPr lang="en-US" b="0">
                <a:latin typeface="微软雅黑" panose="020B0503020204020204" charset="-122"/>
                <a:ea typeface="微软雅黑" panose="020B0503020204020204" charset="-122"/>
                <a:cs typeface="微软雅黑" panose="020B0503020204020204" charset="-122"/>
              </a:rPr>
              <a:t>Al(OH)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中一定没有</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。根据分析可知混合物</a:t>
            </a:r>
            <a:r>
              <a:rPr lang="en-US" b="0">
                <a:latin typeface="微软雅黑" panose="020B0503020204020204" charset="-122"/>
                <a:ea typeface="微软雅黑" panose="020B0503020204020204" charset="-122"/>
                <a:cs typeface="微软雅黑" panose="020B0503020204020204" charset="-122"/>
              </a:rPr>
              <a:t>X</a:t>
            </a:r>
            <a:r>
              <a:rPr lang="zh-CN" b="0">
                <a:latin typeface="微软雅黑" panose="020B0503020204020204" charset="-122"/>
                <a:ea typeface="微软雅黑" panose="020B0503020204020204" charset="-122"/>
                <a:cs typeface="微软雅黑" panose="020B0503020204020204" charset="-122"/>
              </a:rPr>
              <a:t>中必定含有</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不含</a:t>
            </a:r>
            <a:r>
              <a:rPr lang="en-US" b="0">
                <a:latin typeface="微软雅黑" panose="020B0503020204020204" charset="-122"/>
                <a:ea typeface="微软雅黑" panose="020B0503020204020204" charset="-122"/>
                <a:cs typeface="微软雅黑" panose="020B0503020204020204" charset="-122"/>
              </a:rPr>
              <a:t>Al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项正确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Z</a:t>
            </a:r>
            <a:r>
              <a:rPr lang="zh-CN" b="0">
                <a:latin typeface="微软雅黑" panose="020B0503020204020204" charset="-122"/>
                <a:ea typeface="微软雅黑" panose="020B0503020204020204" charset="-122"/>
                <a:cs typeface="微软雅黑" panose="020B0503020204020204" charset="-122"/>
              </a:rPr>
              <a:t>显弱碱性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所以大量存在的阳离子只能是钠离子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碳酸钠水解生成</a:t>
            </a:r>
            <a:r>
              <a:rPr lang="en-US" b="0">
                <a:latin typeface="微软雅黑" panose="020B0503020204020204" charset="-122"/>
                <a:ea typeface="微软雅黑" panose="020B0503020204020204" charset="-122"/>
                <a:cs typeface="微软雅黑" panose="020B0503020204020204" charset="-122"/>
              </a:rPr>
              <a:t>HC      </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OH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所以溶液</a:t>
            </a:r>
            <a:r>
              <a:rPr lang="en-US">
                <a:latin typeface="微软雅黑" panose="020B0503020204020204" charset="-122"/>
                <a:ea typeface="微软雅黑" panose="020B0503020204020204" charset="-122"/>
                <a:cs typeface="微软雅黑" panose="020B0503020204020204" charset="-122"/>
                <a:sym typeface="+mn-ea"/>
              </a:rPr>
              <a:t>Z</a:t>
            </a:r>
            <a:r>
              <a:rPr lang="zh-CN">
                <a:latin typeface="微软雅黑" panose="020B0503020204020204" charset="-122"/>
                <a:ea typeface="微软雅黑" panose="020B0503020204020204" charset="-122"/>
                <a:cs typeface="微软雅黑" panose="020B0503020204020204" charset="-122"/>
                <a:sym typeface="+mn-ea"/>
              </a:rPr>
              <a:t>中溶质主要是钠盐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且必含</a:t>
            </a:r>
            <a:r>
              <a:rPr lang="en-US">
                <a:latin typeface="微软雅黑" panose="020B0503020204020204" charset="-122"/>
                <a:ea typeface="微软雅黑" panose="020B0503020204020204" charset="-122"/>
                <a:cs typeface="微软雅黑" panose="020B0503020204020204" charset="-122"/>
                <a:sym typeface="+mn-ea"/>
              </a:rPr>
              <a:t>NaHCO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项正确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若沉淀</a:t>
            </a:r>
            <a:r>
              <a:rPr lang="en-US">
                <a:latin typeface="微软雅黑" panose="020B0503020204020204" charset="-122"/>
                <a:ea typeface="微软雅黑" panose="020B0503020204020204" charset="-122"/>
                <a:cs typeface="微软雅黑" panose="020B0503020204020204" charset="-122"/>
                <a:sym typeface="+mn-ea"/>
              </a:rPr>
              <a:t>Y</a:t>
            </a:r>
            <a:r>
              <a:rPr lang="zh-CN">
                <a:latin typeface="微软雅黑" panose="020B0503020204020204" charset="-122"/>
                <a:ea typeface="微软雅黑" panose="020B0503020204020204" charset="-122"/>
                <a:cs typeface="微软雅黑" panose="020B0503020204020204" charset="-122"/>
                <a:sym typeface="+mn-ea"/>
              </a:rPr>
              <a:t>中含有氢氧化铜</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灼烧可以得到黑色物质</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项正确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向溶液</a:t>
            </a:r>
            <a:r>
              <a:rPr lang="en-US">
                <a:latin typeface="微软雅黑" panose="020B0503020204020204" charset="-122"/>
                <a:ea typeface="微软雅黑" panose="020B0503020204020204" charset="-122"/>
                <a:cs typeface="微软雅黑" panose="020B0503020204020204" charset="-122"/>
                <a:sym typeface="+mn-ea"/>
              </a:rPr>
              <a:t>Z</a:t>
            </a:r>
            <a:r>
              <a:rPr lang="zh-CN">
                <a:latin typeface="微软雅黑" panose="020B0503020204020204" charset="-122"/>
                <a:ea typeface="微软雅黑" panose="020B0503020204020204" charset="-122"/>
                <a:cs typeface="微软雅黑" panose="020B0503020204020204" charset="-122"/>
                <a:sym typeface="+mn-ea"/>
              </a:rPr>
              <a:t>中加铜粉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铜粉不溶解只能说明溶液</a:t>
            </a:r>
            <a:r>
              <a:rPr lang="en-US">
                <a:latin typeface="微软雅黑" panose="020B0503020204020204" charset="-122"/>
                <a:ea typeface="微软雅黑" panose="020B0503020204020204" charset="-122"/>
                <a:cs typeface="微软雅黑" panose="020B0503020204020204" charset="-122"/>
                <a:sym typeface="+mn-ea"/>
              </a:rPr>
              <a:t>Z</a:t>
            </a:r>
            <a:r>
              <a:rPr lang="zh-CN">
                <a:latin typeface="微软雅黑" panose="020B0503020204020204" charset="-122"/>
                <a:ea typeface="微软雅黑" panose="020B0503020204020204" charset="-122"/>
                <a:cs typeface="微软雅黑" panose="020B0503020204020204" charset="-122"/>
                <a:sym typeface="+mn-ea"/>
              </a:rPr>
              <a:t>中不含</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无法判断</a:t>
            </a:r>
            <a:r>
              <a:rPr lang="en-US">
                <a:latin typeface="微软雅黑" panose="020B0503020204020204" charset="-122"/>
                <a:ea typeface="微软雅黑" panose="020B0503020204020204" charset="-122"/>
                <a:cs typeface="微软雅黑" panose="020B0503020204020204" charset="-122"/>
                <a:sym typeface="+mn-ea"/>
              </a:rPr>
              <a:t>X</a:t>
            </a:r>
            <a:r>
              <a:rPr lang="zh-CN">
                <a:latin typeface="微软雅黑" panose="020B0503020204020204" charset="-122"/>
                <a:ea typeface="微软雅黑" panose="020B0503020204020204" charset="-122"/>
                <a:cs typeface="微软雅黑" panose="020B0503020204020204" charset="-122"/>
                <a:sym typeface="+mn-ea"/>
              </a:rPr>
              <a:t>中是否含有</a:t>
            </a:r>
            <a:r>
              <a:rPr lang="en-US">
                <a:latin typeface="微软雅黑" panose="020B0503020204020204" charset="-122"/>
                <a:ea typeface="微软雅黑" panose="020B0503020204020204" charset="-122"/>
                <a:cs typeface="微软雅黑" panose="020B0503020204020204" charset="-122"/>
                <a:sym typeface="+mn-ea"/>
              </a:rPr>
              <a:t>FeCl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项错误。</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9719945" y="2698750"/>
            <a:ext cx="311785" cy="3282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4</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42188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氧化还原反应的基本概念与规律</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866775"/>
            <a:ext cx="11075035" cy="4523105"/>
          </a:xfrm>
          <a:prstGeom prst="rect">
            <a:avLst/>
          </a:prstGeom>
          <a:noFill/>
        </p:spPr>
        <p:txBody>
          <a:bodyPr wrap="square" rtlCol="0">
            <a:spAutoFit/>
          </a:bodyPr>
          <a:p>
            <a:pPr>
              <a:lnSpc>
                <a:spcPct val="150000"/>
              </a:lnSpc>
            </a:pPr>
            <a:r>
              <a:rPr sz="2400" b="1">
                <a:latin typeface="微软雅黑" panose="020B0503020204020204" charset="-122"/>
                <a:ea typeface="微软雅黑" panose="020B0503020204020204" charset="-122"/>
                <a:cs typeface="微软雅黑" panose="020B0503020204020204" charset="-122"/>
              </a:rPr>
              <a:t>1</a:t>
            </a:r>
            <a:r>
              <a:rPr lang="en-US" sz="2400" b="1">
                <a:latin typeface="微软雅黑" panose="020B0503020204020204" charset="-122"/>
                <a:ea typeface="微软雅黑" panose="020B0503020204020204" charset="-122"/>
                <a:cs typeface="微软雅黑" panose="020B0503020204020204" charset="-122"/>
              </a:rPr>
              <a:t>.</a:t>
            </a:r>
            <a:r>
              <a:rPr sz="2400" b="1">
                <a:latin typeface="微软雅黑" panose="020B0503020204020204" charset="-122"/>
                <a:ea typeface="微软雅黑" panose="020B0503020204020204" charset="-122"/>
                <a:cs typeface="微软雅黑" panose="020B0503020204020204" charset="-122"/>
              </a:rPr>
              <a:t>氧化还原反应的本质与特征</a:t>
            </a:r>
            <a:endParaRPr sz="2400" b="1">
              <a:latin typeface="微软雅黑" panose="020B0503020204020204" charset="-122"/>
              <a:ea typeface="微软雅黑" panose="020B0503020204020204" charset="-122"/>
              <a:cs typeface="微软雅黑" panose="020B0503020204020204" charset="-122"/>
            </a:endParaRPr>
          </a:p>
          <a:p>
            <a:pPr>
              <a:lnSpc>
                <a:spcPct val="150000"/>
              </a:lnSpc>
            </a:pPr>
            <a:endParaRPr sz="2400" b="1">
              <a:latin typeface="微软雅黑" panose="020B0503020204020204" charset="-122"/>
              <a:ea typeface="微软雅黑" panose="020B0503020204020204" charset="-122"/>
              <a:cs typeface="微软雅黑" panose="020B0503020204020204" charset="-122"/>
            </a:endParaRPr>
          </a:p>
          <a:p>
            <a:pPr>
              <a:lnSpc>
                <a:spcPct val="150000"/>
              </a:lnSpc>
            </a:pPr>
            <a:endParaRPr sz="2400" b="1">
              <a:latin typeface="微软雅黑" panose="020B0503020204020204" charset="-122"/>
              <a:ea typeface="微软雅黑" panose="020B0503020204020204" charset="-122"/>
              <a:cs typeface="微软雅黑" panose="020B0503020204020204" charset="-122"/>
            </a:endParaRPr>
          </a:p>
          <a:p>
            <a:pPr>
              <a:lnSpc>
                <a:spcPct val="150000"/>
              </a:lnSpc>
            </a:pPr>
            <a:endParaRPr sz="2400" b="1">
              <a:latin typeface="微软雅黑" panose="020B0503020204020204" charset="-122"/>
              <a:ea typeface="微软雅黑" panose="020B0503020204020204" charset="-122"/>
              <a:cs typeface="微软雅黑" panose="020B0503020204020204" charset="-122"/>
            </a:endParaRPr>
          </a:p>
          <a:p>
            <a:pPr>
              <a:lnSpc>
                <a:spcPct val="150000"/>
              </a:lnSpc>
            </a:pPr>
            <a:r>
              <a:rPr sz="2400">
                <a:latin typeface="微软雅黑" panose="020B0503020204020204" charset="-122"/>
                <a:ea typeface="微软雅黑" panose="020B0503020204020204" charset="-122"/>
                <a:cs typeface="微软雅黑" panose="020B0503020204020204" charset="-122"/>
              </a:rPr>
              <a:t>注:同素异形体之间的转化(无化合价变化)不属于氧化还原反应。</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sz="2400" b="1">
                <a:latin typeface="微软雅黑" panose="020B0503020204020204" charset="-122"/>
                <a:ea typeface="微软雅黑" panose="020B0503020204020204" charset="-122"/>
                <a:cs typeface="微软雅黑" panose="020B0503020204020204" charset="-122"/>
              </a:rPr>
              <a:t>2</a:t>
            </a:r>
            <a:r>
              <a:rPr lang="en-US" sz="2400" b="1">
                <a:latin typeface="微软雅黑" panose="020B0503020204020204" charset="-122"/>
                <a:ea typeface="微软雅黑" panose="020B0503020204020204" charset="-122"/>
                <a:cs typeface="微软雅黑" panose="020B0503020204020204" charset="-122"/>
              </a:rPr>
              <a:t>.</a:t>
            </a:r>
            <a:r>
              <a:rPr sz="2400" b="1">
                <a:latin typeface="微软雅黑" panose="020B0503020204020204" charset="-122"/>
                <a:ea typeface="微软雅黑" panose="020B0503020204020204" charset="-122"/>
                <a:cs typeface="微软雅黑" panose="020B0503020204020204" charset="-122"/>
              </a:rPr>
              <a:t>氧化剂和还原剂</a:t>
            </a:r>
            <a:endParaRPr sz="2400" b="1">
              <a:latin typeface="微软雅黑" panose="020B0503020204020204" charset="-122"/>
              <a:ea typeface="微软雅黑" panose="020B0503020204020204" charset="-122"/>
              <a:cs typeface="微软雅黑" panose="020B0503020204020204" charset="-122"/>
            </a:endParaRPr>
          </a:p>
          <a:p>
            <a:pPr>
              <a:lnSpc>
                <a:spcPct val="150000"/>
              </a:lnSpc>
            </a:pPr>
            <a:r>
              <a:rPr sz="2400">
                <a:latin typeface="微软雅黑" panose="020B0503020204020204" charset="-122"/>
                <a:ea typeface="微软雅黑" panose="020B0503020204020204" charset="-122"/>
                <a:cs typeface="微软雅黑" panose="020B0503020204020204" charset="-122"/>
              </a:rPr>
              <a:t>(1)氧化剂:得电子,元素化合价降低;具有氧化性。</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sz="2400">
                <a:latin typeface="微软雅黑" panose="020B0503020204020204" charset="-122"/>
                <a:ea typeface="微软雅黑" panose="020B0503020204020204" charset="-122"/>
                <a:cs typeface="微软雅黑" panose="020B0503020204020204" charset="-122"/>
              </a:rPr>
              <a:t>(2)还原剂:失电子,元素化合价升高;具有还原性。</a:t>
            </a:r>
            <a:endParaRPr sz="2400">
              <a:latin typeface="微软雅黑" panose="020B0503020204020204" charset="-122"/>
              <a:ea typeface="微软雅黑" panose="020B0503020204020204" charset="-122"/>
              <a:cs typeface="微软雅黑" panose="020B0503020204020204" charset="-122"/>
            </a:endParaRPr>
          </a:p>
        </p:txBody>
      </p:sp>
      <p:pic>
        <p:nvPicPr>
          <p:cNvPr id="177" name="image165.jpeg"/>
          <p:cNvPicPr>
            <a:picLocks noChangeAspect="1"/>
          </p:cNvPicPr>
          <p:nvPr>
            <p:custDataLst>
              <p:tags r:id="rId1"/>
            </p:custDataLst>
          </p:nvPr>
        </p:nvPicPr>
        <p:blipFill>
          <a:blip r:embed="rId2"/>
          <a:stretch>
            <a:fillRect/>
          </a:stretch>
        </p:blipFill>
        <p:spPr>
          <a:xfrm>
            <a:off x="1790065" y="1659890"/>
            <a:ext cx="7621905" cy="1523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00075" y="866775"/>
            <a:ext cx="11075035" cy="4246245"/>
          </a:xfrm>
          <a:prstGeom prst="rect">
            <a:avLst/>
          </a:prstGeom>
          <a:noFill/>
        </p:spPr>
        <p:txBody>
          <a:bodyPr wrap="square" rtlCol="0">
            <a:spAutoFit/>
          </a:bodyPr>
          <a:p>
            <a:pPr>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氧化还原反应电子转移方向及数目表示方法</a:t>
            </a:r>
            <a:endParaRPr b="1">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(1)单线桥法</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①箭头必须由还原剂中被氧化的元素指向氧化剂中被还原的元素;箭头方向表示电子转移的方向。</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②在“桥”上标明转移的电子总数:转移电子数=化合价升高总数=化合价降低总数。</a:t>
            </a: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(2)双线桥法</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①箭头必须由反应物指向生成物,且两端对准同种元素;箭头方向不代表电子转移方向,仅表示电子转移前后的变化。</a:t>
            </a:r>
            <a:endParaRPr>
              <a:latin typeface="微软雅黑" panose="020B0503020204020204" charset="-122"/>
              <a:ea typeface="微软雅黑" panose="020B0503020204020204" charset="-122"/>
              <a:cs typeface="微软雅黑" panose="020B0503020204020204" charset="-122"/>
            </a:endParaRPr>
          </a:p>
          <a:p>
            <a:pPr>
              <a:lnSpc>
                <a:spcPct val="150000"/>
              </a:lnSpc>
            </a:pPr>
            <a:r>
              <a:rPr>
                <a:latin typeface="微软雅黑" panose="020B0503020204020204" charset="-122"/>
                <a:ea typeface="微软雅黑" panose="020B0503020204020204" charset="-122"/>
                <a:cs typeface="微软雅黑" panose="020B0503020204020204" charset="-122"/>
              </a:rPr>
              <a:t>②线桥上可标明元素化合价升降、得失电子、被氧化或被还原的情况,也可简化为标明电子的得失与数目。</a:t>
            </a:r>
            <a:endParaRPr>
              <a:latin typeface="微软雅黑" panose="020B0503020204020204" charset="-122"/>
              <a:ea typeface="微软雅黑" panose="020B0503020204020204" charset="-122"/>
              <a:cs typeface="微软雅黑" panose="020B0503020204020204" charset="-122"/>
            </a:endParaRPr>
          </a:p>
        </p:txBody>
      </p:sp>
      <p:pic>
        <p:nvPicPr>
          <p:cNvPr id="180" name="image168.jpeg" descr="source:si_idm1041671840;FounderCES"/>
          <p:cNvPicPr>
            <a:picLocks noChangeAspect="1"/>
          </p:cNvPicPr>
          <p:nvPr>
            <p:custDataLst>
              <p:tags r:id="rId1"/>
            </p:custDataLst>
          </p:nvPr>
        </p:nvPicPr>
        <p:blipFill>
          <a:blip r:embed="rId2"/>
          <a:stretch>
            <a:fillRect/>
          </a:stretch>
        </p:blipFill>
        <p:spPr>
          <a:xfrm>
            <a:off x="2873375" y="2620010"/>
            <a:ext cx="4665980" cy="808990"/>
          </a:xfrm>
          <a:prstGeom prst="rect">
            <a:avLst/>
          </a:prstGeom>
        </p:spPr>
      </p:pic>
      <p:pic>
        <p:nvPicPr>
          <p:cNvPr id="181" name="image169.jpeg" descr="source:si_idm1041628832;FounderCES"/>
          <p:cNvPicPr>
            <a:picLocks noChangeAspect="1"/>
          </p:cNvPicPr>
          <p:nvPr>
            <p:custDataLst>
              <p:tags r:id="rId3"/>
            </p:custDataLst>
          </p:nvPr>
        </p:nvPicPr>
        <p:blipFill>
          <a:blip r:embed="rId4"/>
          <a:stretch>
            <a:fillRect/>
          </a:stretch>
        </p:blipFill>
        <p:spPr>
          <a:xfrm>
            <a:off x="3575050" y="5113020"/>
            <a:ext cx="4574540" cy="1263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77" name="文本框 176"/>
          <p:cNvSpPr txBox="1"/>
          <p:nvPr/>
        </p:nvSpPr>
        <p:spPr>
          <a:xfrm>
            <a:off x="487680" y="894080"/>
            <a:ext cx="11249025" cy="3026410"/>
          </a:xfrm>
          <a:prstGeom prst="rect">
            <a:avLst/>
          </a:prstGeom>
          <a:noFill/>
          <a:ln w="9525">
            <a:noFill/>
          </a:ln>
        </p:spPr>
        <p:txBody>
          <a:bodyPr wrap="square">
            <a:spAutoFit/>
          </a:bodyPr>
          <a:p>
            <a:pPr indent="0">
              <a:lnSpc>
                <a:spcPct val="200000"/>
              </a:lnSpc>
            </a:pPr>
            <a:r>
              <a:rPr lang="en-US" b="1">
                <a:solidFill>
                  <a:schemeClr val="tx1"/>
                </a:solidFill>
                <a:latin typeface="微软雅黑" panose="020B0503020204020204" charset="-122"/>
                <a:ea typeface="微软雅黑" panose="020B0503020204020204" charset="-122"/>
                <a:cs typeface="微软雅黑" panose="020B0503020204020204" charset="-122"/>
              </a:rPr>
              <a:t>4.</a:t>
            </a:r>
            <a:r>
              <a:rPr lang="zh-CN" b="1">
                <a:solidFill>
                  <a:schemeClr val="tx1"/>
                </a:solidFill>
                <a:latin typeface="微软雅黑" panose="020B0503020204020204" charset="-122"/>
                <a:ea typeface="微软雅黑" panose="020B0503020204020204" charset="-122"/>
                <a:cs typeface="微软雅黑" panose="020B0503020204020204" charset="-122"/>
              </a:rPr>
              <a:t>氧化</a:t>
            </a:r>
            <a:r>
              <a:rPr lang="zh-CN" b="1">
                <a:latin typeface="微软雅黑" panose="020B0503020204020204" charset="-122"/>
                <a:ea typeface="微软雅黑" panose="020B0503020204020204" charset="-122"/>
                <a:cs typeface="微软雅黑" panose="020B0503020204020204" charset="-122"/>
              </a:rPr>
              <a:t>性、还原性的含义</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氧化性是指</a:t>
            </a:r>
            <a:r>
              <a:rPr lang="zh-CN" b="0" u="wavy">
                <a:latin typeface="微软雅黑" panose="020B0503020204020204" charset="-122"/>
                <a:ea typeface="微软雅黑" panose="020B0503020204020204" charset="-122"/>
                <a:cs typeface="微软雅黑" panose="020B0503020204020204" charset="-122"/>
              </a:rPr>
              <a:t>得电子</a:t>
            </a:r>
            <a:r>
              <a:rPr lang="zh-CN" b="0">
                <a:latin typeface="微软雅黑" panose="020B0503020204020204" charset="-122"/>
                <a:ea typeface="微软雅黑" panose="020B0503020204020204" charset="-122"/>
                <a:cs typeface="微软雅黑" panose="020B0503020204020204" charset="-122"/>
              </a:rPr>
              <a:t>的性质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或能力</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还原性是指</a:t>
            </a:r>
            <a:r>
              <a:rPr lang="zh-CN" b="0" u="wavy">
                <a:latin typeface="微软雅黑" panose="020B0503020204020204" charset="-122"/>
                <a:ea typeface="微软雅黑" panose="020B0503020204020204" charset="-122"/>
                <a:cs typeface="微软雅黑" panose="020B0503020204020204" charset="-122"/>
              </a:rPr>
              <a:t>失电子</a:t>
            </a:r>
            <a:r>
              <a:rPr lang="zh-CN" b="0">
                <a:latin typeface="微软雅黑" panose="020B0503020204020204" charset="-122"/>
                <a:ea typeface="微软雅黑" panose="020B0503020204020204" charset="-122"/>
                <a:cs typeface="微软雅黑" panose="020B0503020204020204" charset="-122"/>
              </a:rPr>
              <a:t>的性质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或能力</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氧化性、还原性的强弱取决于得、失电子的</a:t>
            </a:r>
            <a:r>
              <a:rPr lang="zh-CN" b="0" u="wavy">
                <a:latin typeface="微软雅黑" panose="020B0503020204020204" charset="-122"/>
                <a:ea typeface="微软雅黑" panose="020B0503020204020204" charset="-122"/>
                <a:cs typeface="微软雅黑" panose="020B0503020204020204" charset="-122"/>
              </a:rPr>
              <a:t>难易程度</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与得、失电子数目的多少无关。如</a:t>
            </a:r>
            <a:r>
              <a:rPr lang="en-US" b="0">
                <a:latin typeface="微软雅黑" panose="020B0503020204020204" charset="-122"/>
                <a:ea typeface="微软雅黑" panose="020B0503020204020204" charset="-122"/>
                <a:cs typeface="微软雅黑" panose="020B0503020204020204" charset="-122"/>
              </a:rPr>
              <a:t>:Na-e</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Times New Roman" panose="02020603050405020304" charset="0"/>
                <a:sym typeface="+mn-ea"/>
              </a:rPr>
              <a:t> Na</a:t>
            </a:r>
            <a:r>
              <a:rPr lang="en-US" baseline="30000">
                <a:latin typeface="微软雅黑" panose="020B0503020204020204" charset="-122"/>
                <a:ea typeface="微软雅黑" panose="020B0503020204020204" charset="-122"/>
                <a:cs typeface="Times New Roman" panose="02020603050405020304" charset="0"/>
                <a:sym typeface="+mn-ea"/>
              </a:rPr>
              <a:t>+</a:t>
            </a:r>
            <a:r>
              <a:rPr lang="en-US">
                <a:latin typeface="微软雅黑" panose="020B0503020204020204" charset="-122"/>
                <a:ea typeface="微软雅黑" panose="020B0503020204020204" charset="-122"/>
                <a:cs typeface="Times New Roman" panose="02020603050405020304" charset="0"/>
                <a:sym typeface="+mn-ea"/>
              </a:rPr>
              <a:t>,Al-3e</a:t>
            </a:r>
            <a:r>
              <a:rPr lang="en-US" baseline="30000">
                <a:latin typeface="微软雅黑" panose="020B0503020204020204" charset="-122"/>
                <a:ea typeface="微软雅黑" panose="020B0503020204020204" charset="-122"/>
                <a:cs typeface="Times New Roman" panose="02020603050405020304" charset="0"/>
                <a:sym typeface="+mn-ea"/>
              </a:rPr>
              <a:t>-            </a:t>
            </a:r>
            <a:r>
              <a:rPr lang="en-US">
                <a:latin typeface="微软雅黑" panose="020B0503020204020204" charset="-122"/>
                <a:ea typeface="微软雅黑" panose="020B0503020204020204" charset="-122"/>
                <a:cs typeface="微软雅黑" panose="020B0503020204020204" charset="-122"/>
                <a:sym typeface="+mn-ea"/>
              </a:rPr>
              <a:t>Al</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但根据金属活动性顺序知</a:t>
            </a:r>
            <a:r>
              <a:rPr lang="en-US">
                <a:latin typeface="微软雅黑" panose="020B0503020204020204" charset="-122"/>
                <a:ea typeface="微软雅黑" panose="020B0503020204020204" charset="-122"/>
                <a:cs typeface="微软雅黑" panose="020B0503020204020204" charset="-122"/>
                <a:sym typeface="+mn-ea"/>
              </a:rPr>
              <a:t>,Na</a:t>
            </a:r>
            <a:r>
              <a:rPr lang="zh-CN">
                <a:latin typeface="微软雅黑" panose="020B0503020204020204" charset="-122"/>
                <a:ea typeface="微软雅黑" panose="020B0503020204020204" charset="-122"/>
                <a:cs typeface="微软雅黑" panose="020B0503020204020204" charset="-122"/>
                <a:sym typeface="+mn-ea"/>
              </a:rPr>
              <a:t>比</a:t>
            </a:r>
            <a:r>
              <a:rPr lang="en-US">
                <a:latin typeface="微软雅黑" panose="020B0503020204020204" charset="-122"/>
                <a:ea typeface="微软雅黑" panose="020B0503020204020204" charset="-122"/>
                <a:cs typeface="微软雅黑" panose="020B0503020204020204" charset="-122"/>
                <a:sym typeface="+mn-ea"/>
              </a:rPr>
              <a:t>Al</a:t>
            </a:r>
            <a:r>
              <a:rPr lang="zh-CN">
                <a:latin typeface="微软雅黑" panose="020B0503020204020204" charset="-122"/>
                <a:ea typeface="微软雅黑" panose="020B0503020204020204" charset="-122"/>
                <a:cs typeface="微软雅黑" panose="020B0503020204020204" charset="-122"/>
                <a:sym typeface="+mn-ea"/>
              </a:rPr>
              <a:t>活泼</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更易失去电子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还原性</a:t>
            </a:r>
            <a:r>
              <a:rPr lang="en-US">
                <a:latin typeface="微软雅黑" panose="020B0503020204020204" charset="-122"/>
                <a:ea typeface="微软雅黑" panose="020B0503020204020204" charset="-122"/>
                <a:cs typeface="微软雅黑" panose="020B0503020204020204" charset="-122"/>
                <a:sym typeface="+mn-ea"/>
              </a:rPr>
              <a:t>:Na</a:t>
            </a:r>
            <a:r>
              <a:rPr lang="en-US" u="wavy">
                <a:latin typeface="微软雅黑" panose="020B0503020204020204" charset="-122"/>
                <a:ea typeface="微软雅黑" panose="020B0503020204020204" charset="-122"/>
                <a:cs typeface="微软雅黑" panose="020B0503020204020204" charset="-122"/>
                <a:sym typeface="+mn-ea"/>
              </a:rPr>
              <a:t>&gt;</a:t>
            </a:r>
            <a:r>
              <a:rPr lang="en-US">
                <a:latin typeface="微软雅黑" panose="020B0503020204020204" charset="-122"/>
                <a:ea typeface="微软雅黑" panose="020B0503020204020204" charset="-122"/>
                <a:cs typeface="微软雅黑" panose="020B0503020204020204" charset="-122"/>
                <a:sym typeface="+mn-ea"/>
              </a:rPr>
              <a:t>Al</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200000"/>
              </a:lnSpc>
            </a:pPr>
            <a:endParaRPr lang="en-US" altLang="en-US" b="0" baseline="30000">
              <a:latin typeface="微软雅黑" panose="020B0503020204020204" charset="-122"/>
              <a:ea typeface="微软雅黑" panose="020B0503020204020204" charset="-122"/>
              <a:cs typeface="Times New Roman" panose="02020603050405020304" charset="0"/>
            </a:endParaRPr>
          </a:p>
          <a:p>
            <a:pPr indent="0">
              <a:lnSpc>
                <a:spcPct val="20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0330815" y="2261235"/>
            <a:ext cx="421640" cy="268605"/>
          </a:xfrm>
          <a:prstGeom prst="rect">
            <a:avLst/>
          </a:prstGeom>
          <a:noFill/>
          <a:ln w="9525">
            <a:noFill/>
          </a:ln>
        </p:spPr>
      </p:pic>
      <p:pic>
        <p:nvPicPr>
          <p:cNvPr id="6" name="图片 5"/>
          <p:cNvPicPr/>
          <p:nvPr>
            <p:custDataLst>
              <p:tags r:id="rId2"/>
            </p:custDataLst>
          </p:nvPr>
        </p:nvPicPr>
        <p:blipFill>
          <a:blip r:embed="rId1"/>
          <a:stretch>
            <a:fillRect/>
          </a:stretch>
        </p:blipFill>
        <p:spPr>
          <a:xfrm>
            <a:off x="964565" y="2811145"/>
            <a:ext cx="421640" cy="2686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1</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23697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物质的组成、性质与分类</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487680" y="832485"/>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考法1　氧化还原反应基本概念的相关判断</a:t>
            </a:r>
            <a:endParaRPr sz="2400" b="1">
              <a:latin typeface="微软雅黑" panose="020B0503020204020204" charset="-122"/>
              <a:ea typeface="微软雅黑" panose="020B0503020204020204" charset="-122"/>
              <a:cs typeface="微软雅黑" panose="020B0503020204020204" charset="-122"/>
            </a:endParaRPr>
          </a:p>
        </p:txBody>
      </p:sp>
      <p:sp>
        <p:nvSpPr>
          <p:cNvPr id="179" name="文本框 178"/>
          <p:cNvSpPr txBox="1"/>
          <p:nvPr/>
        </p:nvSpPr>
        <p:spPr>
          <a:xfrm>
            <a:off x="688340" y="1445260"/>
            <a:ext cx="10635615" cy="299974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判断氧化性与还原性</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元素处于最高价态时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一般只具有氧化性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Cu</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KMnO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(Mn)</a:t>
            </a:r>
            <a:r>
              <a:rPr lang="zh-CN" b="0">
                <a:solidFill>
                  <a:schemeClr val="tx1"/>
                </a:solidFill>
                <a:latin typeface="微软雅黑" panose="020B0503020204020204" charset="-122"/>
                <a:ea typeface="微软雅黑" panose="020B0503020204020204" charset="-122"/>
                <a:cs typeface="微软雅黑" panose="020B0503020204020204" charset="-122"/>
              </a:rPr>
              <a:t>、浓</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等</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元素处于最低价态时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一般只具有还原性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Cl</a:t>
            </a:r>
            <a:r>
              <a:rPr lang="en-US" b="0"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等</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元素处于中间价态时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既具有氧化性又具有还原性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Fe</a:t>
            </a:r>
            <a:r>
              <a:rPr lang="en-US" b="0" baseline="30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zh-CN" b="0">
                <a:solidFill>
                  <a:schemeClr val="tx1"/>
                </a:solidFill>
                <a:latin typeface="微软雅黑" panose="020B0503020204020204" charset="-122"/>
                <a:ea typeface="微软雅黑" panose="020B0503020204020204" charset="-122"/>
                <a:cs typeface="微软雅黑" panose="020B0503020204020204" charset="-122"/>
              </a:rPr>
              <a:t>等。</a:t>
            </a:r>
            <a:endParaRPr lang="zh-CN"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chemeClr val="tx1"/>
                </a:solidFill>
                <a:latin typeface="微软雅黑" panose="020B0503020204020204" charset="-122"/>
                <a:ea typeface="微软雅黑" panose="020B0503020204020204" charset="-122"/>
                <a:cs typeface="微软雅黑" panose="020B0503020204020204" charset="-122"/>
              </a:rPr>
              <a:t>高价氧化低价还原,中间价态两边转。</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88" name="image176.jpeg"/>
          <p:cNvPicPr>
            <a:picLocks noChangeAspect="1"/>
          </p:cNvPicPr>
          <p:nvPr>
            <p:custDataLst>
              <p:tags r:id="rId1"/>
            </p:custDataLst>
          </p:nvPr>
        </p:nvPicPr>
        <p:blipFill>
          <a:blip r:embed="rId2"/>
          <a:stretch>
            <a:fillRect/>
          </a:stretch>
        </p:blipFill>
        <p:spPr>
          <a:xfrm>
            <a:off x="739775" y="3429000"/>
            <a:ext cx="1258570" cy="386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79" name="文本框 178"/>
          <p:cNvSpPr txBox="1"/>
          <p:nvPr/>
        </p:nvSpPr>
        <p:spPr>
          <a:xfrm>
            <a:off x="487680" y="832485"/>
            <a:ext cx="10635615" cy="92202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判断氧化剂与还原剂</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(1)常见的氧化剂</a:t>
            </a:r>
            <a:r>
              <a:rPr lang="en-US">
                <a:latin typeface="微软雅黑" panose="020B0503020204020204" charset="-122"/>
                <a:ea typeface="微软雅黑" panose="020B0503020204020204" charset="-122"/>
                <a:cs typeface="微软雅黑" panose="020B0503020204020204" charset="-122"/>
              </a:rPr>
              <a:t>                                                  (2)常见的还原剂</a:t>
            </a:r>
            <a:endParaRPr lang="en-US">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930275" y="1736725"/>
          <a:ext cx="4510405" cy="4038600"/>
        </p:xfrm>
        <a:graphic>
          <a:graphicData uri="http://schemas.openxmlformats.org/drawingml/2006/table">
            <a:tbl>
              <a:tblPr/>
              <a:tblGrid>
                <a:gridCol w="615315"/>
                <a:gridCol w="791210"/>
                <a:gridCol w="1407160"/>
                <a:gridCol w="1696720"/>
              </a:tblGrid>
              <a:tr h="222885">
                <a:tc gridSpan="2">
                  <a:txBody>
                    <a:bodyPr/>
                    <a:p>
                      <a:pPr indent="0" algn="ctr">
                        <a:buNone/>
                      </a:pPr>
                      <a:r>
                        <a:rPr lang="en-US" sz="1400" b="0">
                          <a:latin typeface="微软雅黑" panose="020B0503020204020204" charset="-122"/>
                          <a:ea typeface="微软雅黑" panose="020B0503020204020204" charset="-122"/>
                          <a:cs typeface="Calibri" panose="020F0502020204030204" charset="0"/>
                        </a:rPr>
                        <a:t>物质类型</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buNone/>
                      </a:pPr>
                      <a:r>
                        <a:rPr lang="en-US" sz="1400" b="0">
                          <a:latin typeface="微软雅黑" panose="020B0503020204020204" charset="-122"/>
                          <a:ea typeface="微软雅黑" panose="020B0503020204020204" charset="-122"/>
                          <a:cs typeface="Calibri" panose="020F0502020204030204" charset="0"/>
                        </a:rPr>
                        <a:t>举例</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Calibri" panose="020F0502020204030204" charset="0"/>
                        </a:rPr>
                        <a:t>对应还原产物</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5290">
                <a:tc rowSpan="2" gridSpan="2">
                  <a:txBody>
                    <a:bodyPr/>
                    <a:p>
                      <a:pPr indent="0" algn="ctr">
                        <a:buNone/>
                      </a:pPr>
                      <a:r>
                        <a:rPr lang="en-US" sz="1400" b="0">
                          <a:latin typeface="微软雅黑" panose="020B0503020204020204" charset="-122"/>
                          <a:ea typeface="微软雅黑" panose="020B0503020204020204" charset="-122"/>
                          <a:cs typeface="Calibri" panose="020F0502020204030204" charset="0"/>
                        </a:rPr>
                        <a:t>某些非金属单质</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rowSpan="2"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X</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(X指F、Cl、Br、I等卤族元素)</a:t>
                      </a:r>
                      <a:endParaRPr lang="en-US" altLang="en-US" sz="14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X</a:t>
                      </a:r>
                      <a:r>
                        <a:rPr lang="en-US" sz="1400" b="0" baseline="30000">
                          <a:latin typeface="微软雅黑" panose="020B0503020204020204" charset="-122"/>
                          <a:ea typeface="微软雅黑" panose="020B0503020204020204" charset="-122"/>
                          <a:cs typeface="NEU-BZ" charset="0"/>
                        </a:rPr>
                        <a:t>-</a:t>
                      </a:r>
                      <a:endParaRPr lang="en-US" altLang="en-US" sz="1400" b="0" baseline="30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22885">
                <a:tc vMerge="1" gridSpan="2">
                  <a:tcPr>
                    <a:lnB cap="flat">
                      <a:noFill/>
                    </a:lnB>
                  </a:tcPr>
                </a:tc>
                <a:tc vMerge="1" hMerge="1">
                  <a:tcPr>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charset="-122"/>
                          <a:ea typeface="微软雅黑" panose="020B0503020204020204" charset="-122"/>
                          <a:cs typeface="NEU-BZ" charset="0"/>
                        </a:rPr>
                        <a:t>O</a:t>
                      </a:r>
                      <a:r>
                        <a:rPr lang="en-US" sz="1400" b="0" baseline="-25000">
                          <a:latin typeface="微软雅黑" panose="020B0503020204020204" charset="-122"/>
                          <a:ea typeface="微软雅黑" panose="020B0503020204020204" charset="-122"/>
                          <a:cs typeface="NEU-BZ" charset="0"/>
                        </a:rPr>
                        <a:t>2</a:t>
                      </a:r>
                      <a:endParaRPr lang="en-US" altLang="en-US" sz="1400" b="0" baseline="-25000">
                        <a:latin typeface="微软雅黑" panose="020B0503020204020204" charset="-122"/>
                        <a:ea typeface="微软雅黑" panose="020B050302020402020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O</a:t>
                      </a:r>
                      <a:r>
                        <a:rPr lang="en-US" sz="1400" b="0" baseline="30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或OH</a:t>
                      </a:r>
                      <a:r>
                        <a:rPr lang="en-US" sz="1400" b="0" baseline="30000">
                          <a:latin typeface="微软雅黑" panose="020B0503020204020204" charset="-122"/>
                          <a:ea typeface="微软雅黑" panose="020B0503020204020204" charset="-122"/>
                          <a:cs typeface="微软雅黑" panose="020B0503020204020204" charset="-122"/>
                        </a:rPr>
                        <a:t>-</a:t>
                      </a:r>
                      <a:r>
                        <a:rPr lang="en-US" sz="1400" b="0">
                          <a:latin typeface="微软雅黑" panose="020B0503020204020204" charset="-122"/>
                          <a:ea typeface="微软雅黑" panose="020B0503020204020204" charset="-122"/>
                          <a:cs typeface="微软雅黑" panose="020B0503020204020204" charset="-122"/>
                        </a:rPr>
                        <a:t>或H</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O</a:t>
                      </a:r>
                      <a:endParaRPr lang="en-US" altLang="en-US" sz="14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96265">
                <a:tc rowSpan="3">
                  <a:txBody>
                    <a:bodyPr/>
                    <a:p>
                      <a:pPr indent="0" algn="ctr">
                        <a:buNone/>
                      </a:pPr>
                      <a:r>
                        <a:rPr lang="en-US" sz="1400" b="0">
                          <a:latin typeface="微软雅黑" panose="020B0503020204020204" charset="-122"/>
                          <a:ea typeface="微软雅黑" panose="020B0503020204020204" charset="-122"/>
                          <a:cs typeface="Calibri" panose="020F0502020204030204" charset="0"/>
                        </a:rPr>
                        <a:t>元素处于高价态的化合物</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Calibri" panose="020F0502020204030204" charset="0"/>
                        </a:rPr>
                        <a:t>氧化物</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MnO</a:t>
                      </a:r>
                      <a:r>
                        <a:rPr lang="en-US" sz="1400" b="0" baseline="-25000">
                          <a:latin typeface="微软雅黑" panose="020B0503020204020204" charset="-122"/>
                          <a:ea typeface="微软雅黑" panose="020B0503020204020204" charset="-122"/>
                          <a:cs typeface="NEU-BZ" charset="0"/>
                        </a:rPr>
                        <a:t>2</a:t>
                      </a:r>
                      <a:endParaRPr lang="en-US" altLang="en-US" sz="1400" b="0" baseline="-25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Mn</a:t>
                      </a:r>
                      <a:r>
                        <a:rPr lang="en-US" sz="1400" b="0" baseline="30000">
                          <a:latin typeface="微软雅黑" panose="020B0503020204020204" charset="-122"/>
                          <a:ea typeface="微软雅黑" panose="020B0503020204020204" charset="-122"/>
                          <a:cs typeface="NEU-BZ" charset="0"/>
                        </a:rPr>
                        <a:t>2+</a:t>
                      </a:r>
                      <a:endParaRPr lang="en-US" altLang="en-US" sz="1400" b="0" baseline="30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7985">
                <a:tc vMerge="1">
                  <a:tcPr>
                    <a:lnR w="12700" cap="flat" cmpd="sng">
                      <a:solidFill>
                        <a:srgbClr val="999999"/>
                      </a:solidFill>
                      <a:prstDash val="dash"/>
                      <a:headEnd type="none" w="med" len="med"/>
                      <a:tailEnd type="none" w="med" len="med"/>
                    </a:lnR>
                  </a:tcPr>
                </a:tc>
                <a:tc rowSpan="2">
                  <a:txBody>
                    <a:bodyPr/>
                    <a:p>
                      <a:pPr indent="0" algn="ctr">
                        <a:buNone/>
                      </a:pPr>
                      <a:r>
                        <a:rPr lang="en-US" sz="1400" b="0">
                          <a:latin typeface="微软雅黑" panose="020B0503020204020204" charset="-122"/>
                          <a:ea typeface="微软雅黑" panose="020B0503020204020204" charset="-122"/>
                          <a:cs typeface="Calibri" panose="020F0502020204030204" charset="0"/>
                        </a:rPr>
                        <a:t>含氧酸</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H</a:t>
                      </a:r>
                      <a:r>
                        <a:rPr lang="en-US" sz="1400" b="0" baseline="-25000">
                          <a:latin typeface="微软雅黑" panose="020B0503020204020204" charset="-122"/>
                          <a:ea typeface="微软雅黑" panose="020B0503020204020204" charset="-122"/>
                          <a:cs typeface="NEU-BZ" charset="0"/>
                        </a:rPr>
                        <a:t>2</a:t>
                      </a:r>
                      <a:r>
                        <a:rPr lang="en-US" sz="1400" b="0">
                          <a:latin typeface="微软雅黑" panose="020B0503020204020204" charset="-122"/>
                          <a:ea typeface="微软雅黑" panose="020B0503020204020204" charset="-122"/>
                          <a:cs typeface="NEU-BZ" charset="0"/>
                        </a:rPr>
                        <a:t>SO</a:t>
                      </a:r>
                      <a:r>
                        <a:rPr lang="en-US" sz="1400" b="0" baseline="-25000">
                          <a:latin typeface="微软雅黑" panose="020B0503020204020204" charset="-122"/>
                          <a:ea typeface="微软雅黑" panose="020B0503020204020204" charset="-122"/>
                          <a:cs typeface="NEU-BZ" charset="0"/>
                        </a:rPr>
                        <a:t>4</a:t>
                      </a:r>
                      <a:endParaRPr lang="en-US" altLang="en-US" sz="1400" b="0" baseline="-25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SO</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等</a:t>
                      </a:r>
                      <a:endParaRPr lang="en-US" altLang="en-US" sz="14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22885">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charset="-122"/>
                          <a:ea typeface="微软雅黑" panose="020B0503020204020204" charset="-122"/>
                          <a:cs typeface="NEU-BZ" charset="0"/>
                        </a:rPr>
                        <a:t>HNO</a:t>
                      </a:r>
                      <a:r>
                        <a:rPr lang="en-US" sz="1400" b="0" baseline="-25000">
                          <a:latin typeface="微软雅黑" panose="020B0503020204020204" charset="-122"/>
                          <a:ea typeface="微软雅黑" panose="020B0503020204020204" charset="-122"/>
                          <a:cs typeface="NEU-BZ" charset="0"/>
                        </a:rPr>
                        <a:t>3</a:t>
                      </a:r>
                      <a:endParaRPr lang="en-US" altLang="en-US" sz="1400" b="0" baseline="-25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NO或NO</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等</a:t>
                      </a:r>
                      <a:endParaRPr lang="en-US" altLang="en-US" sz="14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8815">
                <a:tc rowSpan="3">
                  <a:txBody>
                    <a:bodyPr/>
                    <a:p>
                      <a:pPr indent="0" algn="ctr">
                        <a:buNone/>
                      </a:pPr>
                      <a:r>
                        <a:rPr lang="en-US" sz="1400" b="0">
                          <a:latin typeface="微软雅黑" panose="020B0503020204020204" charset="-122"/>
                          <a:ea typeface="微软雅黑" panose="020B0503020204020204" charset="-122"/>
                          <a:cs typeface="Calibri" panose="020F0502020204030204" charset="0"/>
                        </a:rPr>
                        <a:t>元素处于高价态的化合物</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rowSpan="3">
                  <a:txBody>
                    <a:bodyPr/>
                    <a:p>
                      <a:pPr indent="0" algn="ctr">
                        <a:buNone/>
                      </a:pPr>
                      <a:r>
                        <a:rPr lang="en-US" sz="1400" b="0">
                          <a:latin typeface="微软雅黑" panose="020B0503020204020204" charset="-122"/>
                          <a:ea typeface="微软雅黑" panose="020B0503020204020204" charset="-122"/>
                          <a:cs typeface="Calibri" panose="020F0502020204030204" charset="0"/>
                        </a:rPr>
                        <a:t>盐</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KMnO</a:t>
                      </a:r>
                      <a:r>
                        <a:rPr lang="en-US" sz="1400" b="0" baseline="-25000">
                          <a:latin typeface="微软雅黑" panose="020B0503020204020204" charset="-122"/>
                          <a:ea typeface="微软雅黑" panose="020B0503020204020204" charset="-122"/>
                          <a:cs typeface="NEU-BZ" charset="0"/>
                        </a:rPr>
                        <a:t>4</a:t>
                      </a:r>
                      <a:r>
                        <a:rPr lang="en-US" sz="1400" b="0">
                          <a:latin typeface="微软雅黑" panose="020B0503020204020204" charset="-122"/>
                          <a:ea typeface="微软雅黑" panose="020B0503020204020204" charset="-122"/>
                          <a:cs typeface="方正书宋_GBK" panose="03000509000000000000" charset="-122"/>
                        </a:rPr>
                        <a:t>(</a:t>
                      </a:r>
                      <a:r>
                        <a:rPr lang="en-US" sz="1400" b="0">
                          <a:latin typeface="微软雅黑" panose="020B0503020204020204" charset="-122"/>
                          <a:ea typeface="微软雅黑" panose="020B0503020204020204" charset="-122"/>
                          <a:cs typeface="NEU-BZ" charset="0"/>
                        </a:rPr>
                        <a:t>H</a:t>
                      </a:r>
                      <a:r>
                        <a:rPr lang="en-US" sz="1400" b="0" baseline="30000">
                          <a:latin typeface="微软雅黑" panose="020B0503020204020204" charset="-122"/>
                          <a:ea typeface="微软雅黑" panose="020B0503020204020204" charset="-122"/>
                          <a:cs typeface="NEU-BZ" charset="0"/>
                        </a:rPr>
                        <a:t>+</a:t>
                      </a:r>
                      <a:r>
                        <a:rPr lang="en-US" sz="1400" b="0">
                          <a:latin typeface="微软雅黑" panose="020B0503020204020204" charset="-122"/>
                          <a:ea typeface="微软雅黑" panose="020B0503020204020204" charset="-122"/>
                          <a:cs typeface="方正书宋_GBK" panose="03000509000000000000" charset="-122"/>
                        </a:rPr>
                        <a:t>)</a:t>
                      </a:r>
                      <a:endParaRPr lang="en-US" altLang="en-US" sz="1400" b="0">
                        <a:latin typeface="微软雅黑" panose="020B0503020204020204" charset="-122"/>
                        <a:ea typeface="微软雅黑" panose="020B0503020204020204" charset="-122"/>
                        <a:cs typeface="方正书宋_GBK" panose="03000509000000000000"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Mn</a:t>
                      </a:r>
                      <a:r>
                        <a:rPr lang="en-US" sz="1400" b="0" baseline="30000">
                          <a:latin typeface="微软雅黑" panose="020B0503020204020204" charset="-122"/>
                          <a:ea typeface="微软雅黑" panose="020B0503020204020204" charset="-122"/>
                          <a:cs typeface="NEU-BZ" charset="0"/>
                        </a:rPr>
                        <a:t>2+</a:t>
                      </a:r>
                      <a:endParaRPr lang="en-US" altLang="en-US" sz="1400" b="0" baseline="30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9255">
                <a:tc vMerge="1">
                  <a:tcPr>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tcPr>
                </a:tc>
                <a:tc>
                  <a:txBody>
                    <a:bodyPr/>
                    <a:p>
                      <a:pPr indent="0" algn="ctr">
                        <a:buNone/>
                      </a:pPr>
                      <a:r>
                        <a:rPr lang="en-US" sz="1400" b="0">
                          <a:latin typeface="微软雅黑" panose="020B0503020204020204" charset="-122"/>
                          <a:ea typeface="微软雅黑" panose="020B0503020204020204" charset="-122"/>
                          <a:cs typeface="NEU-BZ" charset="0"/>
                        </a:rPr>
                        <a:t>FeCl</a:t>
                      </a:r>
                      <a:r>
                        <a:rPr lang="en-US" sz="1400" b="0" baseline="-25000">
                          <a:latin typeface="微软雅黑" panose="020B0503020204020204" charset="-122"/>
                          <a:ea typeface="微软雅黑" panose="020B0503020204020204" charset="-122"/>
                          <a:cs typeface="NEU-BZ" charset="0"/>
                        </a:rPr>
                        <a:t>3</a:t>
                      </a:r>
                      <a:endParaRPr lang="en-US" altLang="en-US" sz="1400" b="0" baseline="-25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Fe</a:t>
                      </a:r>
                      <a:r>
                        <a:rPr lang="en-US" sz="1400" b="0" baseline="30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或Fe</a:t>
                      </a:r>
                      <a:endParaRPr lang="en-US" altLang="en-US" sz="14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22885">
                <a:tc vMerge="1">
                  <a:tcPr>
                    <a:lnR w="12700" cap="flat" cmpd="sng">
                      <a:solidFill>
                        <a:srgbClr val="999999"/>
                      </a:solidFill>
                      <a:prstDash val="dash"/>
                      <a:headEnd type="none" w="med" len="med"/>
                      <a:tailEnd type="none" w="med" len="med"/>
                    </a:lnR>
                    <a:lnB cap="flat">
                      <a:noFill/>
                    </a:lnB>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buNone/>
                      </a:pPr>
                      <a:r>
                        <a:rPr lang="en-US" sz="1400" b="0">
                          <a:latin typeface="微软雅黑" panose="020B0503020204020204" charset="-122"/>
                          <a:ea typeface="微软雅黑" panose="020B0503020204020204" charset="-122"/>
                          <a:cs typeface="NEU-BZ" charset="0"/>
                        </a:rPr>
                        <a:t>NaClO</a:t>
                      </a:r>
                      <a:endParaRPr lang="en-US" altLang="en-US" sz="14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NEU-BZ" charset="0"/>
                        </a:rPr>
                        <a:t>Cl</a:t>
                      </a:r>
                      <a:r>
                        <a:rPr lang="en-US" sz="1400" b="0" baseline="30000">
                          <a:latin typeface="微软雅黑" panose="020B0503020204020204" charset="-122"/>
                          <a:ea typeface="微软雅黑" panose="020B0503020204020204" charset="-122"/>
                          <a:cs typeface="NEU-BZ" charset="0"/>
                        </a:rPr>
                        <a:t>-</a:t>
                      </a:r>
                      <a:endParaRPr lang="en-US" altLang="en-US" sz="1400" b="0" baseline="3000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9450">
                <a:tc>
                  <a:txBody>
                    <a:bodyPr/>
                    <a:p>
                      <a:pPr indent="0" algn="ctr">
                        <a:buNone/>
                      </a:pPr>
                      <a:r>
                        <a:rPr lang="en-US" sz="1400" b="0">
                          <a:latin typeface="微软雅黑" panose="020B0503020204020204" charset="-122"/>
                          <a:ea typeface="微软雅黑" panose="020B0503020204020204" charset="-122"/>
                          <a:cs typeface="Calibri" panose="020F0502020204030204" charset="0"/>
                        </a:rPr>
                        <a:t>其他</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Calibri" panose="020F0502020204030204" charset="0"/>
                        </a:rPr>
                        <a:t>过氧化物</a:t>
                      </a:r>
                      <a:endParaRPr lang="en-US" altLang="en-US" sz="14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H</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O</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、Na</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O</a:t>
                      </a:r>
                      <a:r>
                        <a:rPr lang="en-US" sz="1400" b="0" baseline="-25000">
                          <a:latin typeface="微软雅黑" panose="020B0503020204020204" charset="-122"/>
                          <a:ea typeface="微软雅黑" panose="020B0503020204020204" charset="-122"/>
                          <a:cs typeface="微软雅黑" panose="020B0503020204020204" charset="-122"/>
                        </a:rPr>
                        <a:t>2</a:t>
                      </a:r>
                      <a:endParaRPr lang="en-US" altLang="en-US" sz="1400" b="0"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charset="-122"/>
                          <a:ea typeface="微软雅黑" panose="020B0503020204020204" charset="-122"/>
                          <a:cs typeface="微软雅黑" panose="020B0503020204020204" charset="-122"/>
                        </a:rPr>
                        <a:t>H</a:t>
                      </a:r>
                      <a:r>
                        <a:rPr lang="en-US" sz="1400" b="0" baseline="-25000">
                          <a:latin typeface="微软雅黑" panose="020B0503020204020204" charset="-122"/>
                          <a:ea typeface="微软雅黑" panose="020B0503020204020204" charset="-122"/>
                          <a:cs typeface="微软雅黑" panose="020B0503020204020204" charset="-122"/>
                        </a:rPr>
                        <a:t>2</a:t>
                      </a:r>
                      <a:r>
                        <a:rPr lang="en-US" sz="1400" b="0">
                          <a:latin typeface="微软雅黑" panose="020B0503020204020204" charset="-122"/>
                          <a:ea typeface="微软雅黑" panose="020B0503020204020204" charset="-122"/>
                          <a:cs typeface="微软雅黑" panose="020B0503020204020204" charset="-122"/>
                        </a:rPr>
                        <a:t>O或OH</a:t>
                      </a:r>
                      <a:r>
                        <a:rPr lang="en-US" sz="1400" b="0" baseline="30000">
                          <a:latin typeface="微软雅黑" panose="020B0503020204020204" charset="-122"/>
                          <a:ea typeface="微软雅黑" panose="020B0503020204020204" charset="-122"/>
                          <a:cs typeface="微软雅黑" panose="020B0503020204020204" charset="-122"/>
                        </a:rPr>
                        <a:t>-</a:t>
                      </a:r>
                      <a:endParaRPr lang="en-US" altLang="en-US" sz="1400" b="0" baseline="30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2"/>
            </p:custDataLst>
          </p:nvPr>
        </p:nvGraphicFramePr>
        <p:xfrm>
          <a:off x="5854700" y="1837690"/>
          <a:ext cx="5537200" cy="2159000"/>
        </p:xfrm>
        <a:graphic>
          <a:graphicData uri="http://schemas.openxmlformats.org/drawingml/2006/table">
            <a:tbl>
              <a:tblPr/>
              <a:tblGrid>
                <a:gridCol w="2428875"/>
                <a:gridCol w="886460"/>
                <a:gridCol w="847090"/>
                <a:gridCol w="1374775"/>
              </a:tblGrid>
              <a:tr h="300355">
                <a:tc gridSpan="2">
                  <a:txBody>
                    <a:bodyPr/>
                    <a:p>
                      <a:pPr indent="0" algn="ctr">
                        <a:lnSpc>
                          <a:spcPct val="120000"/>
                        </a:lnSpc>
                        <a:spcBef>
                          <a:spcPts val="0"/>
                        </a:spcBef>
                        <a:spcAft>
                          <a:spcPts val="0"/>
                        </a:spcAft>
                        <a:buNone/>
                      </a:pPr>
                      <a:r>
                        <a:rPr lang="en-US" sz="1500" b="0" spc="120">
                          <a:latin typeface="微软雅黑" panose="020B0503020204020204" charset="-122"/>
                          <a:ea typeface="微软雅黑" panose="020B0503020204020204" charset="-122"/>
                          <a:cs typeface="Calibri" panose="020F0502020204030204" charset="0"/>
                        </a:rPr>
                        <a:t>物质类型</a:t>
                      </a:r>
                      <a:endParaRPr lang="en-US" altLang="en-US" sz="15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a:txBody>
                    <a:bodyPr/>
                    <a:p>
                      <a:pPr indent="0" algn="ctr">
                        <a:lnSpc>
                          <a:spcPct val="120000"/>
                        </a:lnSpc>
                        <a:spcBef>
                          <a:spcPts val="0"/>
                        </a:spcBef>
                        <a:spcAft>
                          <a:spcPts val="0"/>
                        </a:spcAft>
                        <a:buNone/>
                      </a:pPr>
                      <a:r>
                        <a:rPr lang="en-US" sz="1500" b="0" spc="120">
                          <a:latin typeface="微软雅黑" panose="020B0503020204020204" charset="-122"/>
                          <a:ea typeface="微软雅黑" panose="020B0503020204020204" charset="-122"/>
                          <a:cs typeface="Calibri" panose="020F0502020204030204" charset="0"/>
                        </a:rPr>
                        <a:t>举例</a:t>
                      </a:r>
                      <a:endParaRPr lang="en-US" altLang="en-US" sz="15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20000"/>
                        </a:lnSpc>
                        <a:spcBef>
                          <a:spcPts val="0"/>
                        </a:spcBef>
                        <a:spcAft>
                          <a:spcPts val="0"/>
                        </a:spcAft>
                        <a:buNone/>
                      </a:pPr>
                      <a:r>
                        <a:rPr lang="en-US" sz="1500" b="0" spc="120">
                          <a:latin typeface="微软雅黑" panose="020B0503020204020204" charset="-122"/>
                          <a:ea typeface="微软雅黑" panose="020B0503020204020204" charset="-122"/>
                          <a:cs typeface="Calibri" panose="020F0502020204030204" charset="0"/>
                        </a:rPr>
                        <a:t>对应氧化产物</a:t>
                      </a:r>
                      <a:endParaRPr lang="en-US" altLang="en-US" sz="15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00355">
                <a:tc gridSpan="2">
                  <a:txBody>
                    <a:bodyPr/>
                    <a:p>
                      <a:pPr indent="0" algn="ctr">
                        <a:lnSpc>
                          <a:spcPct val="120000"/>
                        </a:lnSpc>
                        <a:spcBef>
                          <a:spcPts val="0"/>
                        </a:spcBef>
                        <a:spcAft>
                          <a:spcPts val="0"/>
                        </a:spcAft>
                        <a:buNone/>
                      </a:pPr>
                      <a:r>
                        <a:rPr lang="en-US" sz="1500" b="0" spc="120">
                          <a:latin typeface="微软雅黑" panose="020B0503020204020204" charset="-122"/>
                          <a:ea typeface="微软雅黑" panose="020B0503020204020204" charset="-122"/>
                          <a:cs typeface="Calibri" panose="020F0502020204030204" charset="0"/>
                        </a:rPr>
                        <a:t>活泼的金属单质</a:t>
                      </a:r>
                      <a:endParaRPr lang="en-US" sz="15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lnSpc>
                          <a:spcPct val="120000"/>
                        </a:lnSpc>
                        <a:spcBef>
                          <a:spcPts val="0"/>
                        </a:spcBef>
                        <a:spcAft>
                          <a:spcPts val="0"/>
                        </a:spcAft>
                        <a:buNone/>
                      </a:pPr>
                      <a:r>
                        <a:rPr lang="en-US" sz="1500" b="0" spc="120">
                          <a:latin typeface="微软雅黑" panose="020B0503020204020204" charset="-122"/>
                          <a:ea typeface="微软雅黑" panose="020B0503020204020204" charset="-122"/>
                          <a:cs typeface="微软雅黑" panose="020B0503020204020204" charset="-122"/>
                        </a:rPr>
                        <a:t>Al(金属)</a:t>
                      </a:r>
                      <a:endParaRPr lang="en-US" sz="1500" b="0" spc="120">
                        <a:latin typeface="微软雅黑" panose="020B0503020204020204" charset="-122"/>
                        <a:ea typeface="微软雅黑" panose="020B0503020204020204" charset="-122"/>
                        <a:cs typeface="微软雅黑" panose="020B0503020204020204" charset="-122"/>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20000"/>
                        </a:lnSpc>
                        <a:spcBef>
                          <a:spcPts val="0"/>
                        </a:spcBef>
                        <a:spcAft>
                          <a:spcPts val="0"/>
                        </a:spcAft>
                        <a:buNone/>
                      </a:pPr>
                      <a:r>
                        <a:rPr lang="en-US" sz="1500" b="0" spc="120">
                          <a:latin typeface="微软雅黑" panose="020B0503020204020204" charset="-122"/>
                          <a:ea typeface="微软雅黑" panose="020B0503020204020204" charset="-122"/>
                          <a:cs typeface="NEU-BZ" charset="0"/>
                        </a:rPr>
                        <a:t>Al3+</a:t>
                      </a:r>
                      <a:endParaRPr lang="en-US" sz="1500" b="0" spc="12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11175">
                <a:tc gridSpan="2">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Calibri" panose="020F0502020204030204" charset="0"/>
                        </a:rPr>
                        <a:t>某些非金属单质</a:t>
                      </a:r>
                      <a:endParaRPr lang="en-US" altLang="en-US" sz="13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微软雅黑" panose="020B0503020204020204" charset="-122"/>
                        </a:rPr>
                        <a:t>H</a:t>
                      </a:r>
                      <a:r>
                        <a:rPr lang="en-US" sz="1300" b="0" spc="120" baseline="-25000">
                          <a:latin typeface="微软雅黑" panose="020B0503020204020204" charset="-122"/>
                          <a:ea typeface="微软雅黑" panose="020B0503020204020204" charset="-122"/>
                          <a:cs typeface="微软雅黑" panose="020B0503020204020204" charset="-122"/>
                        </a:rPr>
                        <a:t>2</a:t>
                      </a:r>
                      <a:r>
                        <a:rPr lang="en-US" sz="1300" b="0" spc="120">
                          <a:latin typeface="微软雅黑" panose="020B0503020204020204" charset="-122"/>
                          <a:ea typeface="微软雅黑" panose="020B0503020204020204" charset="-122"/>
                          <a:cs typeface="微软雅黑" panose="020B0503020204020204" charset="-122"/>
                        </a:rPr>
                        <a:t>、C</a:t>
                      </a:r>
                      <a:endParaRPr lang="en-US" altLang="en-US" sz="1300" b="0" spc="120">
                        <a:latin typeface="微软雅黑" panose="020B0503020204020204" charset="-122"/>
                        <a:ea typeface="微软雅黑" panose="020B0503020204020204" charset="-122"/>
                        <a:cs typeface="微软雅黑" panose="020B0503020204020204" charset="-122"/>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lnSpc>
                          <a:spcPct val="120000"/>
                        </a:lnSpc>
                        <a:spcBef>
                          <a:spcPts val="0"/>
                        </a:spcBef>
                        <a:spcAft>
                          <a:spcPts val="0"/>
                        </a:spcAft>
                        <a:buNone/>
                      </a:pPr>
                      <a:r>
                        <a:rPr lang="en-US" sz="1300" b="0" spc="120">
                          <a:latin typeface="微软雅黑" panose="020B0503020204020204" charset="-122"/>
                          <a:ea typeface="微软雅黑" panose="020B0503020204020204" charset="-122"/>
                          <a:cs typeface="微软雅黑" panose="020B0503020204020204" charset="-122"/>
                        </a:rPr>
                        <a:t>H</a:t>
                      </a:r>
                      <a:r>
                        <a:rPr lang="en-US" sz="1300" b="0" spc="120" baseline="-25000">
                          <a:latin typeface="微软雅黑" panose="020B0503020204020204" charset="-122"/>
                          <a:ea typeface="微软雅黑" panose="020B0503020204020204" charset="-122"/>
                          <a:cs typeface="微软雅黑" panose="020B0503020204020204" charset="-122"/>
                        </a:rPr>
                        <a:t>2</a:t>
                      </a:r>
                      <a:r>
                        <a:rPr lang="en-US" sz="1300" b="0" spc="120">
                          <a:latin typeface="微软雅黑" panose="020B0503020204020204" charset="-122"/>
                          <a:ea typeface="微软雅黑" panose="020B0503020204020204" charset="-122"/>
                          <a:cs typeface="微软雅黑" panose="020B0503020204020204" charset="-122"/>
                        </a:rPr>
                        <a:t>O、CO或CO</a:t>
                      </a:r>
                      <a:r>
                        <a:rPr lang="en-US" sz="1300" b="0" spc="120" baseline="-25000">
                          <a:latin typeface="微软雅黑" panose="020B0503020204020204" charset="-122"/>
                          <a:ea typeface="微软雅黑" panose="020B0503020204020204" charset="-122"/>
                          <a:cs typeface="微软雅黑" panose="020B0503020204020204" charset="-122"/>
                        </a:rPr>
                        <a:t>2</a:t>
                      </a:r>
                      <a:endParaRPr lang="en-US" altLang="en-US" sz="1300" b="0" spc="120" baseline="-25000">
                        <a:latin typeface="微软雅黑" panose="020B0503020204020204" charset="-122"/>
                        <a:ea typeface="微软雅黑" panose="020B0503020204020204" charset="-122"/>
                        <a:cs typeface="微软雅黑" panose="020B0503020204020204" charset="-122"/>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1620">
                <a:tc rowSpan="4">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Calibri" panose="020F0502020204030204" charset="0"/>
                        </a:rPr>
                        <a:t>元素处于低价态时的化合物</a:t>
                      </a:r>
                      <a:endParaRPr lang="en-US" sz="13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a:solidFill>
                        <a:schemeClr val="bg1">
                          <a:lumMod val="65000"/>
                        </a:schemeClr>
                      </a:solidFill>
                      <a:prstDash val="solid"/>
                    </a:lnB>
                    <a:lnTlToBr>
                      <a:noFill/>
                    </a:lnTlToBr>
                    <a:lnBlToTr>
                      <a:noFill/>
                    </a:lnBlToTr>
                    <a:noFill/>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Calibri" panose="020F0502020204030204" charset="0"/>
                        </a:rPr>
                        <a:t>氧化物</a:t>
                      </a:r>
                      <a:endParaRPr lang="en-US" altLang="en-US" sz="13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NEU-BZ" charset="0"/>
                        </a:rPr>
                        <a:t>SO</a:t>
                      </a:r>
                      <a:r>
                        <a:rPr lang="en-US" sz="1300" b="0" spc="120" baseline="-25000">
                          <a:latin typeface="微软雅黑" panose="020B0503020204020204" charset="-122"/>
                          <a:ea typeface="微软雅黑" panose="020B0503020204020204" charset="-122"/>
                          <a:cs typeface="NEU-BZ" charset="0"/>
                        </a:rPr>
                        <a:t>2</a:t>
                      </a:r>
                      <a:endParaRPr lang="en-US" altLang="en-US" sz="1300" b="0" spc="120" baseline="-2500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lnSpc>
                          <a:spcPct val="120000"/>
                        </a:lnSpc>
                        <a:spcBef>
                          <a:spcPts val="0"/>
                        </a:spcBef>
                        <a:spcAft>
                          <a:spcPts val="0"/>
                        </a:spcAft>
                        <a:buNone/>
                      </a:pPr>
                      <a:r>
                        <a:rPr lang="en-US" sz="1300" b="0" spc="120">
                          <a:latin typeface="微软雅黑" panose="020B0503020204020204" charset="-122"/>
                          <a:ea typeface="微软雅黑" panose="020B0503020204020204" charset="-122"/>
                          <a:cs typeface="微软雅黑" panose="020B0503020204020204" charset="-122"/>
                        </a:rPr>
                        <a:t>SO</a:t>
                      </a:r>
                      <a:r>
                        <a:rPr lang="en-US" sz="1300" b="0" spc="120" baseline="-25000">
                          <a:latin typeface="微软雅黑" panose="020B0503020204020204" charset="-122"/>
                          <a:ea typeface="微软雅黑" panose="020B0503020204020204" charset="-122"/>
                          <a:cs typeface="微软雅黑" panose="020B0503020204020204" charset="-122"/>
                        </a:rPr>
                        <a:t>3</a:t>
                      </a:r>
                      <a:r>
                        <a:rPr lang="en-US" sz="1300" b="0" spc="120">
                          <a:latin typeface="微软雅黑" panose="020B0503020204020204" charset="-122"/>
                          <a:ea typeface="微软雅黑" panose="020B0503020204020204" charset="-122"/>
                          <a:cs typeface="微软雅黑" panose="020B0503020204020204" charset="-122"/>
                        </a:rPr>
                        <a:t>或S</a:t>
                      </a:r>
                      <a:endParaRPr lang="en-US" altLang="en-US" sz="1300" b="0" spc="120">
                        <a:latin typeface="微软雅黑" panose="020B0503020204020204" charset="-122"/>
                        <a:ea typeface="微软雅黑" panose="020B0503020204020204" charset="-122"/>
                        <a:cs typeface="微软雅黑" panose="020B0503020204020204" charset="-122"/>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1620">
                <a:tc vMerge="1">
                  <a:tcPr>
                    <a:lnR w="12700" cap="flat" cmpd="sng">
                      <a:solidFill>
                        <a:srgbClr val="999999"/>
                      </a:solidFill>
                      <a:prstDash val="dash"/>
                      <a:headEnd type="none" w="med" len="med"/>
                      <a:tailEnd type="none" w="med" len="med"/>
                    </a:lnR>
                  </a:tcPr>
                </a:tc>
                <a:tc rowSpan="2">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Calibri" panose="020F0502020204030204" charset="0"/>
                        </a:rPr>
                        <a:t>氢化物</a:t>
                      </a:r>
                      <a:endParaRPr lang="en-US" altLang="en-US" sz="13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NEU-BZ" charset="0"/>
                        </a:rPr>
                        <a:t>H</a:t>
                      </a:r>
                      <a:r>
                        <a:rPr lang="en-US" sz="1300" b="0" spc="120" baseline="-25000">
                          <a:latin typeface="微软雅黑" panose="020B0503020204020204" charset="-122"/>
                          <a:ea typeface="微软雅黑" panose="020B0503020204020204" charset="-122"/>
                          <a:cs typeface="NEU-BZ" charset="0"/>
                        </a:rPr>
                        <a:t>2</a:t>
                      </a:r>
                      <a:r>
                        <a:rPr lang="en-US" sz="1300" b="0" spc="120">
                          <a:latin typeface="微软雅黑" panose="020B0503020204020204" charset="-122"/>
                          <a:ea typeface="微软雅黑" panose="020B0503020204020204" charset="-122"/>
                          <a:cs typeface="NEU-BZ" charset="0"/>
                        </a:rPr>
                        <a:t>S</a:t>
                      </a:r>
                      <a:endParaRPr lang="en-US" altLang="en-US" sz="1300" b="0" spc="12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lnSpc>
                          <a:spcPct val="120000"/>
                        </a:lnSpc>
                        <a:spcBef>
                          <a:spcPts val="0"/>
                        </a:spcBef>
                        <a:spcAft>
                          <a:spcPts val="0"/>
                        </a:spcAft>
                        <a:buNone/>
                      </a:pPr>
                      <a:r>
                        <a:rPr lang="en-US" sz="1300" b="0" spc="120">
                          <a:latin typeface="微软雅黑" panose="020B0503020204020204" charset="-122"/>
                          <a:ea typeface="微软雅黑" panose="020B0503020204020204" charset="-122"/>
                          <a:cs typeface="微软雅黑" panose="020B0503020204020204" charset="-122"/>
                        </a:rPr>
                        <a:t>S或SO</a:t>
                      </a:r>
                      <a:r>
                        <a:rPr lang="en-US" sz="1300" b="0" spc="120" baseline="-25000">
                          <a:latin typeface="微软雅黑" panose="020B0503020204020204" charset="-122"/>
                          <a:ea typeface="微软雅黑" panose="020B0503020204020204" charset="-122"/>
                          <a:cs typeface="微软雅黑" panose="020B0503020204020204" charset="-122"/>
                        </a:rPr>
                        <a:t>2</a:t>
                      </a:r>
                      <a:endParaRPr lang="en-US" altLang="en-US" sz="1300" b="0" spc="120" baseline="-25000">
                        <a:latin typeface="微软雅黑" panose="020B0503020204020204" charset="-122"/>
                        <a:ea typeface="微软雅黑" panose="020B0503020204020204" charset="-122"/>
                        <a:cs typeface="微软雅黑" panose="020B0503020204020204" charset="-122"/>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2255">
                <a:tc vMerge="1">
                  <a:tcPr>
                    <a:lnR w="12700" cap="flat" cmpd="sng">
                      <a:solidFill>
                        <a:srgbClr val="999999"/>
                      </a:solidFill>
                      <a:prstDash val="dash"/>
                      <a:headEnd type="none" w="med" len="med"/>
                      <a:tailEnd type="none" w="med" len="med"/>
                    </a:lnR>
                  </a:tcPr>
                </a:tc>
                <a:tc vMerge="1">
                  <a:tcPr>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B cap="flat">
                      <a:noFill/>
                    </a:lnB>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NEU-BZ" charset="0"/>
                        </a:rPr>
                        <a:t>HI</a:t>
                      </a:r>
                      <a:endParaRPr lang="en-US" altLang="en-US" sz="1300" b="0" spc="12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l">
                        <a:lnSpc>
                          <a:spcPct val="120000"/>
                        </a:lnSpc>
                        <a:spcBef>
                          <a:spcPts val="0"/>
                        </a:spcBef>
                        <a:spcAft>
                          <a:spcPts val="0"/>
                        </a:spcAft>
                        <a:buNone/>
                      </a:pPr>
                      <a:r>
                        <a:rPr lang="en-US" sz="1300" b="0" spc="120">
                          <a:latin typeface="微软雅黑" panose="020B0503020204020204" charset="-122"/>
                          <a:ea typeface="微软雅黑" panose="020B0503020204020204" charset="-122"/>
                          <a:cs typeface="NEU-BZ" charset="0"/>
                        </a:rPr>
                        <a:t>I</a:t>
                      </a:r>
                      <a:r>
                        <a:rPr lang="en-US" sz="1300" b="0" spc="120" baseline="-25000">
                          <a:latin typeface="微软雅黑" panose="020B0503020204020204" charset="-122"/>
                          <a:ea typeface="微软雅黑" panose="020B0503020204020204" charset="-122"/>
                          <a:cs typeface="NEU-BZ" charset="0"/>
                        </a:rPr>
                        <a:t>2</a:t>
                      </a:r>
                      <a:endParaRPr lang="en-US" altLang="en-US" sz="1300" b="0" spc="120" baseline="-2500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61620">
                <a:tc vMerge="1">
                  <a:tcPr>
                    <a:lnR w="12700" cap="flat" cmpd="sng">
                      <a:solidFill>
                        <a:srgbClr val="999999"/>
                      </a:solidFill>
                      <a:prstDash val="dash"/>
                      <a:headEnd type="none" w="med" len="med"/>
                      <a:tailEnd type="none" w="med" len="med"/>
                    </a:lnR>
                    <a:lnB w="12700" cap="flat">
                      <a:solidFill>
                        <a:schemeClr val="bg1">
                          <a:lumMod val="65000"/>
                        </a:schemeClr>
                      </a:solidFill>
                      <a:prstDash val="solid"/>
                    </a:lnB>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Calibri" panose="020F0502020204030204" charset="0"/>
                        </a:rPr>
                        <a:t>盐</a:t>
                      </a:r>
                      <a:endParaRPr lang="en-US" altLang="en-US" sz="1300" b="0" spc="120">
                        <a:latin typeface="微软雅黑" panose="020B0503020204020204" charset="-122"/>
                        <a:ea typeface="微软雅黑" panose="020B0503020204020204" charset="-122"/>
                        <a:cs typeface="Calibri" panose="020F0502020204030204"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chemeClr val="bg1">
                          <a:lumMod val="65000"/>
                        </a:schemeClr>
                      </a:solidFill>
                      <a:prstDash val="solid"/>
                      <a:headEnd type="none" w="med" len="med"/>
                      <a:tailEnd type="none" w="med" len="med"/>
                    </a:lnB>
                    <a:lnTlToBr>
                      <a:noFill/>
                    </a:lnTlToBr>
                    <a:lnBlToTr>
                      <a:noFill/>
                    </a:lnBlToTr>
                    <a:noFill/>
                  </a:tcPr>
                </a:tc>
                <a:tc>
                  <a:txBody>
                    <a:bodyPr/>
                    <a:p>
                      <a:pPr indent="0" algn="ctr">
                        <a:lnSpc>
                          <a:spcPct val="120000"/>
                        </a:lnSpc>
                        <a:spcBef>
                          <a:spcPts val="0"/>
                        </a:spcBef>
                        <a:spcAft>
                          <a:spcPts val="0"/>
                        </a:spcAft>
                        <a:buNone/>
                      </a:pPr>
                      <a:r>
                        <a:rPr lang="en-US" sz="1300" b="0" spc="120">
                          <a:latin typeface="微软雅黑" panose="020B0503020204020204" charset="-122"/>
                          <a:ea typeface="微软雅黑" panose="020B0503020204020204" charset="-122"/>
                          <a:cs typeface="NEU-BZ" charset="0"/>
                        </a:rPr>
                        <a:t>FeCl</a:t>
                      </a:r>
                      <a:r>
                        <a:rPr lang="en-US" sz="1300" b="0" spc="120" baseline="-25000">
                          <a:latin typeface="微软雅黑" panose="020B0503020204020204" charset="-122"/>
                          <a:ea typeface="微软雅黑" panose="020B0503020204020204" charset="-122"/>
                          <a:cs typeface="NEU-BZ" charset="0"/>
                        </a:rPr>
                        <a:t>2</a:t>
                      </a:r>
                      <a:endParaRPr lang="en-US" altLang="en-US" sz="1300" b="0" spc="120" baseline="-2500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chemeClr val="bg1">
                          <a:lumMod val="65000"/>
                        </a:schemeClr>
                      </a:solidFill>
                      <a:prstDash val="solid"/>
                      <a:headEnd type="none" w="med" len="med"/>
                      <a:tailEnd type="none" w="med" len="med"/>
                    </a:lnB>
                    <a:lnTlToBr>
                      <a:noFill/>
                    </a:lnTlToBr>
                    <a:lnBlToTr>
                      <a:noFill/>
                    </a:lnBlToTr>
                    <a:noFill/>
                  </a:tcPr>
                </a:tc>
                <a:tc>
                  <a:txBody>
                    <a:bodyPr/>
                    <a:p>
                      <a:pPr indent="0" algn="l">
                        <a:lnSpc>
                          <a:spcPct val="120000"/>
                        </a:lnSpc>
                        <a:spcBef>
                          <a:spcPts val="0"/>
                        </a:spcBef>
                        <a:spcAft>
                          <a:spcPts val="0"/>
                        </a:spcAft>
                        <a:buNone/>
                      </a:pPr>
                      <a:r>
                        <a:rPr lang="en-US" sz="1300" b="0" spc="120">
                          <a:latin typeface="微软雅黑" panose="020B0503020204020204" charset="-122"/>
                          <a:ea typeface="微软雅黑" panose="020B0503020204020204" charset="-122"/>
                          <a:cs typeface="NEU-BZ" charset="0"/>
                        </a:rPr>
                        <a:t>Fe</a:t>
                      </a:r>
                      <a:r>
                        <a:rPr lang="en-US" sz="1300" b="0" spc="120" baseline="30000">
                          <a:latin typeface="微软雅黑" panose="020B0503020204020204" charset="-122"/>
                          <a:ea typeface="微软雅黑" panose="020B0503020204020204" charset="-122"/>
                          <a:cs typeface="NEU-BZ" charset="0"/>
                        </a:rPr>
                        <a:t>3+</a:t>
                      </a:r>
                      <a:endParaRPr lang="en-US" altLang="en-US" sz="1300" b="0" spc="120" baseline="30000">
                        <a:latin typeface="微软雅黑" panose="020B0503020204020204" charset="-122"/>
                        <a:ea typeface="微软雅黑" panose="020B0503020204020204" charset="-122"/>
                        <a:cs typeface="NEU-BZ" charset="0"/>
                      </a:endParaRPr>
                    </a:p>
                  </a:txBody>
                  <a:tcPr marL="25400" marR="25400" marT="6350" marB="6350"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chemeClr val="bg1">
                          <a:lumMod val="65000"/>
                        </a:schemeClr>
                      </a:solidFill>
                      <a:prstDash val="solid"/>
                      <a:headEnd type="none" w="med" len="med"/>
                      <a:tailEnd type="none" w="med" len="med"/>
                    </a:lnB>
                    <a:lnTlToBr>
                      <a:noFill/>
                    </a:lnTlToBr>
                    <a:lnBlToTr>
                      <a:noFill/>
                    </a:lnBlToTr>
                    <a:noFill/>
                  </a:tcPr>
                </a:tc>
              </a:tr>
            </a:tbl>
          </a:graphicData>
        </a:graphic>
      </p:graphicFrame>
      <p:pic>
        <p:nvPicPr>
          <p:cNvPr id="6" name="图片 5"/>
          <p:cNvPicPr/>
          <p:nvPr/>
        </p:nvPicPr>
        <p:blipFill>
          <a:blip r:embed="rId3"/>
          <a:stretch>
            <a:fillRect/>
          </a:stretch>
        </p:blipFill>
        <p:spPr>
          <a:xfrm>
            <a:off x="10679430" y="2970530"/>
            <a:ext cx="294005" cy="238125"/>
          </a:xfrm>
          <a:prstGeom prst="rect">
            <a:avLst/>
          </a:prstGeom>
          <a:noFill/>
          <a:ln w="9525">
            <a:noFill/>
          </a:ln>
        </p:spPr>
      </p:pic>
      <p:sp>
        <p:nvSpPr>
          <p:cNvPr id="7" name="文本框 6"/>
          <p:cNvSpPr txBox="1"/>
          <p:nvPr/>
        </p:nvSpPr>
        <p:spPr>
          <a:xfrm>
            <a:off x="5513705" y="4079875"/>
            <a:ext cx="7281545" cy="2030095"/>
          </a:xfrm>
          <a:prstGeom prst="rect">
            <a:avLst/>
          </a:prstGeom>
          <a:noFill/>
          <a:ln w="9525">
            <a:noFill/>
          </a:ln>
        </p:spPr>
        <p:txBody>
          <a:bodyPr wrap="square">
            <a:spAutoFit/>
          </a:bodyPr>
          <a:p>
            <a:pPr indent="0"/>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所含元素处于中间价态的物质既可作氧化剂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又可作还原剂。</a:t>
            </a:r>
            <a:endParaRPr lang="zh-CN"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a:p>
            <a:pPr indent="0"/>
            <a:endParaRPr lang="zh-CN" altLang="en-US" b="0">
              <a:latin typeface="微软雅黑" panose="020B0503020204020204" charset="-122"/>
              <a:ea typeface="微软雅黑" panose="020B0503020204020204" charset="-122"/>
              <a:cs typeface="微软雅黑" panose="020B0503020204020204" charset="-122"/>
            </a:endParaRPr>
          </a:p>
          <a:p>
            <a:pPr indent="0"/>
            <a:r>
              <a:rPr lang="zh-CN" altLang="en-US" b="0">
                <a:latin typeface="微软雅黑" panose="020B0503020204020204" charset="-122"/>
                <a:ea typeface="微软雅黑" panose="020B0503020204020204" charset="-122"/>
                <a:cs typeface="微软雅黑" panose="020B0503020204020204" charset="-122"/>
              </a:rPr>
              <a:t>注:Fe</a:t>
            </a:r>
            <a:r>
              <a:rPr lang="zh-CN" altLang="en-US" b="0" baseline="30000">
                <a:latin typeface="微软雅黑" panose="020B0503020204020204" charset="-122"/>
                <a:ea typeface="微软雅黑" panose="020B0503020204020204" charset="-122"/>
                <a:cs typeface="微软雅黑" panose="020B0503020204020204" charset="-122"/>
              </a:rPr>
              <a:t>2+</a:t>
            </a:r>
            <a:r>
              <a:rPr lang="zh-CN" altLang="en-US" b="0">
                <a:latin typeface="微软雅黑" panose="020B0503020204020204" charset="-122"/>
                <a:ea typeface="微软雅黑" panose="020B0503020204020204" charset="-122"/>
                <a:cs typeface="微软雅黑" panose="020B0503020204020204" charset="-122"/>
              </a:rPr>
              <a:t>、S</a:t>
            </a:r>
            <a:r>
              <a:rPr lang="en-US" altLang="zh-CN" b="0">
                <a:latin typeface="微软雅黑" panose="020B0503020204020204" charset="-122"/>
                <a:ea typeface="微软雅黑" panose="020B0503020204020204" charset="-122"/>
                <a:cs typeface="微软雅黑" panose="020B0503020204020204" charset="-122"/>
              </a:rPr>
              <a:t>      </a:t>
            </a:r>
            <a:r>
              <a:rPr lang="zh-CN" altLang="en-US" b="0">
                <a:latin typeface="微软雅黑" panose="020B0503020204020204" charset="-122"/>
                <a:ea typeface="微软雅黑" panose="020B0503020204020204" charset="-122"/>
                <a:cs typeface="微软雅黑" panose="020B0503020204020204" charset="-122"/>
              </a:rPr>
              <a:t>主要作还原剂,H</a:t>
            </a:r>
            <a:r>
              <a:rPr lang="zh-CN" altLang="en-US" b="0" baseline="-25000">
                <a:latin typeface="微软雅黑" panose="020B0503020204020204" charset="-122"/>
                <a:ea typeface="微软雅黑" panose="020B0503020204020204" charset="-122"/>
                <a:cs typeface="微软雅黑" panose="020B0503020204020204" charset="-122"/>
              </a:rPr>
              <a:t>2</a:t>
            </a:r>
            <a:r>
              <a:rPr lang="zh-CN" altLang="en-US" b="0">
                <a:latin typeface="微软雅黑" panose="020B0503020204020204" charset="-122"/>
                <a:ea typeface="微软雅黑" panose="020B0503020204020204" charset="-122"/>
                <a:cs typeface="微软雅黑" panose="020B0503020204020204" charset="-122"/>
              </a:rPr>
              <a:t>O</a:t>
            </a:r>
            <a:r>
              <a:rPr lang="zh-CN" altLang="en-US" b="0" baseline="-25000">
                <a:latin typeface="微软雅黑" panose="020B0503020204020204" charset="-122"/>
                <a:ea typeface="微软雅黑" panose="020B0503020204020204" charset="-122"/>
                <a:cs typeface="微软雅黑" panose="020B0503020204020204" charset="-122"/>
              </a:rPr>
              <a:t>2</a:t>
            </a:r>
            <a:r>
              <a:rPr lang="zh-CN" altLang="en-US" b="0">
                <a:latin typeface="微软雅黑" panose="020B0503020204020204" charset="-122"/>
                <a:ea typeface="微软雅黑" panose="020B0503020204020204" charset="-122"/>
                <a:cs typeface="微软雅黑" panose="020B0503020204020204" charset="-122"/>
              </a:rPr>
              <a:t>主要作氧化剂。</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4"/>
            </p:custDataLst>
          </p:nvPr>
        </p:nvPicPr>
        <p:blipFill>
          <a:blip r:embed="rId5"/>
          <a:stretch>
            <a:fillRect/>
          </a:stretch>
        </p:blipFill>
        <p:spPr>
          <a:xfrm>
            <a:off x="5765800" y="4424680"/>
            <a:ext cx="4563745" cy="1349375"/>
          </a:xfrm>
          <a:prstGeom prst="rect">
            <a:avLst/>
          </a:prstGeom>
        </p:spPr>
      </p:pic>
      <p:pic>
        <p:nvPicPr>
          <p:cNvPr id="9" name="图片 8"/>
          <p:cNvPicPr>
            <a:picLocks noChangeAspect="1"/>
          </p:cNvPicPr>
          <p:nvPr>
            <p:custDataLst>
              <p:tags r:id="rId6"/>
            </p:custDataLst>
          </p:nvPr>
        </p:nvPicPr>
        <p:blipFill>
          <a:blip r:embed="rId7"/>
          <a:srcRect r="7850"/>
          <a:stretch>
            <a:fillRect/>
          </a:stretch>
        </p:blipFill>
        <p:spPr>
          <a:xfrm>
            <a:off x="6696710" y="5735320"/>
            <a:ext cx="342900" cy="374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P13</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20" name="文本框 119"/>
          <p:cNvSpPr txBox="1"/>
          <p:nvPr/>
        </p:nvSpPr>
        <p:spPr>
          <a:xfrm>
            <a:off x="487680" y="980440"/>
            <a:ext cx="11089640" cy="602615"/>
          </a:xfrm>
          <a:prstGeom prst="rect">
            <a:avLst/>
          </a:prstGeom>
          <a:noFill/>
          <a:ln w="9525">
            <a:noFill/>
          </a:ln>
        </p:spPr>
        <p:txBody>
          <a:bodyPr wrap="square">
            <a:spAutoFit/>
          </a:bodyPr>
          <a:p>
            <a:pPr indent="0" fontAlgn="auto">
              <a:lnSpc>
                <a:spcPct val="12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1</a:t>
            </a:r>
            <a:r>
              <a:rPr lang="en-US" b="0">
                <a:solidFill>
                  <a:srgbClr val="FF0000"/>
                </a:solidFill>
                <a:latin typeface="微软雅黑" panose="020B0503020204020204" charset="-122"/>
                <a:ea typeface="微软雅黑" panose="020B0503020204020204" charset="-122"/>
                <a:cs typeface="微软雅黑" panose="020B0503020204020204" charset="-122"/>
              </a:rPr>
              <a:t>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endParaRPr lang="en-US" altLang="en-US" b="0" baseline="30000">
              <a:latin typeface="微软雅黑" panose="020B0503020204020204" charset="-122"/>
              <a:ea typeface="微软雅黑" panose="020B0503020204020204" charset="-122"/>
              <a:cs typeface="微软雅黑" panose="020B0503020204020204" charset="-122"/>
            </a:endParaRPr>
          </a:p>
        </p:txBody>
      </p:sp>
      <p:sp>
        <p:nvSpPr>
          <p:cNvPr id="179" name="文本框 178"/>
          <p:cNvSpPr txBox="1"/>
          <p:nvPr/>
        </p:nvSpPr>
        <p:spPr>
          <a:xfrm>
            <a:off x="658495" y="1286510"/>
            <a:ext cx="11016615" cy="2438400"/>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浙江</a:t>
            </a:r>
            <a:r>
              <a:rPr lang="en-US" b="0">
                <a:latin typeface="仿宋" panose="02010609060101010101" charset="-122"/>
                <a:ea typeface="仿宋" panose="02010609060101010101" charset="-122"/>
                <a:cs typeface="仿宋" panose="02010609060101010101" charset="-122"/>
              </a:rPr>
              <a:t>2023</a:t>
            </a:r>
            <a:r>
              <a:rPr lang="zh-CN" b="0">
                <a:latin typeface="仿宋" panose="02010609060101010101" charset="-122"/>
                <a:ea typeface="仿宋" panose="02010609060101010101" charset="-122"/>
                <a:cs typeface="仿宋" panose="02010609060101010101" charset="-122"/>
              </a:rPr>
              <a:t>年</a:t>
            </a:r>
            <a:r>
              <a:rPr lang="en-US" b="0">
                <a:latin typeface="仿宋" panose="02010609060101010101" charset="-122"/>
                <a:ea typeface="仿宋" panose="02010609060101010101" charset="-122"/>
                <a:cs typeface="仿宋" panose="02010609060101010101" charset="-122"/>
              </a:rPr>
              <a:t>1</a:t>
            </a:r>
            <a:r>
              <a:rPr lang="zh-CN" b="0">
                <a:latin typeface="仿宋" panose="02010609060101010101" charset="-122"/>
                <a:ea typeface="仿宋" panose="02010609060101010101" charset="-122"/>
                <a:cs typeface="仿宋" panose="02010609060101010101" charset="-122"/>
              </a:rPr>
              <a:t>月</a:t>
            </a:r>
            <a:r>
              <a:rPr lang="en-US" b="0">
                <a:latin typeface="仿宋" panose="02010609060101010101" charset="-122"/>
                <a:ea typeface="仿宋" panose="02010609060101010101" charset="-122"/>
                <a:cs typeface="仿宋" panose="02010609060101010101" charset="-122"/>
              </a:rPr>
              <a:t>·6,3</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关于反应</a:t>
            </a:r>
            <a:r>
              <a:rPr lang="en-US" b="0">
                <a:latin typeface="微软雅黑" panose="020B0503020204020204" charset="-122"/>
                <a:ea typeface="微软雅黑" panose="020B0503020204020204" charset="-122"/>
                <a:cs typeface="微软雅黑" panose="020B0503020204020204" charset="-122"/>
              </a:rPr>
              <a:t>2NH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OH+4Fe</a:t>
            </a:r>
            <a:r>
              <a:rPr lang="en-US" b="0" baseline="30000">
                <a:latin typeface="微软雅黑" panose="020B0503020204020204" charset="-122"/>
                <a:ea typeface="微软雅黑" panose="020B0503020204020204" charset="-122"/>
                <a:cs typeface="微软雅黑" panose="020B0503020204020204" charset="-122"/>
              </a:rPr>
              <a:t>3+           </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O↑+4Fe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下列说法正确的是</a:t>
            </a:r>
            <a:r>
              <a:rPr lang="en-US">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A.</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1 mol 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转移</a:t>
            </a:r>
            <a:r>
              <a:rPr lang="en-US">
                <a:latin typeface="微软雅黑" panose="020B0503020204020204" charset="-122"/>
                <a:ea typeface="微软雅黑" panose="020B0503020204020204" charset="-122"/>
                <a:cs typeface="微软雅黑" panose="020B0503020204020204" charset="-122"/>
                <a:sym typeface="+mn-ea"/>
              </a:rPr>
              <a:t>4 mol</a:t>
            </a:r>
            <a:r>
              <a:rPr lang="zh-CN">
                <a:latin typeface="微软雅黑" panose="020B0503020204020204" charset="-122"/>
                <a:ea typeface="微软雅黑" panose="020B0503020204020204" charset="-122"/>
                <a:cs typeface="微软雅黑" panose="020B0503020204020204" charset="-122"/>
                <a:sym typeface="+mn-ea"/>
              </a:rPr>
              <a:t>电子</a:t>
            </a:r>
            <a:r>
              <a:rPr lang="en-US">
                <a:latin typeface="微软雅黑" panose="020B0503020204020204" charset="-122"/>
                <a:ea typeface="微软雅黑" panose="020B0503020204020204" charset="-122"/>
                <a:cs typeface="微软雅黑" panose="020B0503020204020204" charset="-122"/>
                <a:sym typeface="+mn-ea"/>
              </a:rPr>
              <a:t>B.H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是还原产物</a:t>
            </a:r>
            <a:r>
              <a:rPr lang="en-US">
                <a:latin typeface="微软雅黑" panose="020B0503020204020204" charset="-122"/>
                <a:ea typeface="微软雅黑" panose="020B0503020204020204" charset="-122"/>
                <a:cs typeface="微软雅黑" panose="020B0503020204020204" charset="-122"/>
                <a:sym typeface="+mn-ea"/>
              </a:rPr>
              <a:t>C.NH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OH</a:t>
            </a:r>
            <a:r>
              <a:rPr lang="zh-CN">
                <a:latin typeface="微软雅黑" panose="020B0503020204020204" charset="-122"/>
                <a:ea typeface="微软雅黑" panose="020B0503020204020204" charset="-122"/>
                <a:cs typeface="微软雅黑" panose="020B0503020204020204" charset="-122"/>
                <a:sym typeface="+mn-ea"/>
              </a:rPr>
              <a:t>既是氧化剂又是还原剂</a:t>
            </a:r>
            <a:r>
              <a:rPr lang="en-US">
                <a:latin typeface="微软雅黑" panose="020B0503020204020204" charset="-122"/>
                <a:ea typeface="微软雅黑" panose="020B0503020204020204" charset="-122"/>
                <a:cs typeface="微软雅黑" panose="020B0503020204020204" charset="-122"/>
                <a:sym typeface="+mn-ea"/>
              </a:rPr>
              <a:t>D.</a:t>
            </a:r>
            <a:r>
              <a:rPr lang="zh-CN">
                <a:latin typeface="微软雅黑" panose="020B0503020204020204" charset="-122"/>
                <a:ea typeface="微软雅黑" panose="020B0503020204020204" charset="-122"/>
                <a:cs typeface="微软雅黑" panose="020B0503020204020204" charset="-122"/>
                <a:sym typeface="+mn-ea"/>
              </a:rPr>
              <a:t>若设计成原电池</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为负极产物</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5925185" y="1426210"/>
            <a:ext cx="412115" cy="325120"/>
          </a:xfrm>
          <a:prstGeom prst="rect">
            <a:avLst/>
          </a:prstGeom>
          <a:noFill/>
          <a:ln w="9525">
            <a:noFill/>
          </a:ln>
        </p:spPr>
      </p:pic>
      <p:sp>
        <p:nvSpPr>
          <p:cNvPr id="6" name="文本框 5"/>
          <p:cNvSpPr txBox="1"/>
          <p:nvPr/>
        </p:nvSpPr>
        <p:spPr>
          <a:xfrm>
            <a:off x="10958195" y="1286510"/>
            <a:ext cx="619125" cy="377825"/>
          </a:xfrm>
          <a:prstGeom prst="rect">
            <a:avLst/>
          </a:prstGeom>
          <a:noFill/>
        </p:spPr>
        <p:txBody>
          <a:bodyPr wrap="square" rtlCol="0">
            <a:noAutofit/>
          </a:bodyPr>
          <a:p>
            <a:pPr>
              <a:lnSpc>
                <a:spcPct val="150000"/>
              </a:lnSpc>
              <a:spcBef>
                <a:spcPct val="0"/>
              </a:spcBef>
              <a:spcAft>
                <a:spcPct val="0"/>
              </a:spcAft>
            </a:pPr>
            <a:r>
              <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rPr>
              <a:t>A</a:t>
            </a:r>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9" name="文本框 8"/>
          <p:cNvSpPr txBox="1"/>
          <p:nvPr/>
        </p:nvSpPr>
        <p:spPr>
          <a:xfrm>
            <a:off x="487680" y="3512820"/>
            <a:ext cx="1110234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【解析】分析题给方程式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个</a:t>
            </a:r>
            <a:r>
              <a:rPr lang="en-US" b="0">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a:latin typeface="微软雅黑" panose="020B0503020204020204" charset="-122"/>
                <a:ea typeface="微软雅黑" panose="020B0503020204020204" charset="-122"/>
                <a:cs typeface="微软雅黑" panose="020B0503020204020204" charset="-122"/>
              </a:rPr>
              <a:t>,N</a:t>
            </a:r>
            <a:r>
              <a:rPr lang="zh-CN" b="0">
                <a:latin typeface="微软雅黑" panose="020B0503020204020204" charset="-122"/>
                <a:ea typeface="微软雅黑" panose="020B0503020204020204" charset="-122"/>
                <a:cs typeface="微软雅黑" panose="020B0503020204020204" charset="-122"/>
              </a:rPr>
              <a:t>元素化合价升高</a:t>
            </a:r>
            <a:r>
              <a:rPr lang="en-US" b="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转移</a:t>
            </a: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个电子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则生成</a:t>
            </a:r>
            <a:r>
              <a:rPr lang="en-US" b="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 mol</a:t>
            </a:r>
            <a:r>
              <a:rPr lang="en-US" b="0">
                <a:latin typeface="微软雅黑" panose="020B0503020204020204" charset="-122"/>
                <a:ea typeface="微软雅黑" panose="020B0503020204020204" charset="-122"/>
                <a:cs typeface="微软雅黑" panose="020B0503020204020204" charset="-122"/>
              </a:rPr>
              <a:t> N</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转移</a:t>
            </a:r>
            <a:r>
              <a:rPr lang="en-US" b="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 mol</a:t>
            </a:r>
            <a:r>
              <a:rPr lang="zh-CN" b="0">
                <a:latin typeface="微软雅黑" panose="020B0503020204020204" charset="-122"/>
                <a:ea typeface="微软雅黑" panose="020B0503020204020204" charset="-122"/>
                <a:cs typeface="微软雅黑" panose="020B0503020204020204" charset="-122"/>
              </a:rPr>
              <a:t>电子</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正确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反应中</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元素化合价均未发生变化</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不是还原产物</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反应中氮元素的化合价升高</a:t>
            </a:r>
            <a:r>
              <a:rPr lang="en-US" b="0">
                <a:latin typeface="微软雅黑" panose="020B0503020204020204" charset="-122"/>
                <a:ea typeface="微软雅黑" panose="020B0503020204020204" charset="-122"/>
                <a:cs typeface="微软雅黑" panose="020B0503020204020204" charset="-122"/>
              </a:rPr>
              <a:t>,NH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OH</a:t>
            </a:r>
            <a:r>
              <a:rPr lang="zh-CN" b="0">
                <a:latin typeface="微软雅黑" panose="020B0503020204020204" charset="-122"/>
                <a:ea typeface="微软雅黑" panose="020B0503020204020204" charset="-122"/>
                <a:cs typeface="微软雅黑" panose="020B0503020204020204" charset="-122"/>
              </a:rPr>
              <a:t>被氧化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是反应的还原剂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铁元素的化合价降低</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被还原</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是反应的氧化剂</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错误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结合</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项分析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若设计成原电池</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在正极得电子发生还原反应生成</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为正极产物</a:t>
            </a:r>
            <a:r>
              <a:rPr lang="en-US" b="0">
                <a:latin typeface="微软雅黑" panose="020B0503020204020204" charset="-122"/>
                <a:ea typeface="微软雅黑" panose="020B0503020204020204" charset="-122"/>
                <a:cs typeface="微软雅黑" panose="020B0503020204020204" charset="-122"/>
              </a:rPr>
              <a:t>,D</a:t>
            </a:r>
            <a:r>
              <a:rPr lang="zh-CN" b="0">
                <a:latin typeface="微软雅黑" panose="020B0503020204020204" charset="-122"/>
                <a:ea typeface="微软雅黑" panose="020B0503020204020204" charset="-122"/>
                <a:cs typeface="微软雅黑" panose="020B0503020204020204" charset="-122"/>
              </a:rPr>
              <a:t>错误。</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79" grpId="0"/>
      <p:bldP spid="120"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考法2　氧化性、还原性强弱的比较方法</a:t>
            </a:r>
            <a:endParaRPr sz="2400" b="1">
              <a:latin typeface="微软雅黑" panose="020B0503020204020204" charset="-122"/>
              <a:ea typeface="微软雅黑" panose="020B0503020204020204" charset="-122"/>
              <a:cs typeface="微软雅黑" panose="020B0503020204020204" charset="-122"/>
            </a:endParaRPr>
          </a:p>
        </p:txBody>
      </p:sp>
      <p:pic>
        <p:nvPicPr>
          <p:cNvPr id="193" name="image181.jpeg"/>
          <p:cNvPicPr>
            <a:picLocks noChangeAspect="1"/>
          </p:cNvPicPr>
          <p:nvPr>
            <p:custDataLst>
              <p:tags r:id="rId1"/>
            </p:custDataLst>
          </p:nvPr>
        </p:nvPicPr>
        <p:blipFill>
          <a:blip r:embed="rId2"/>
          <a:stretch>
            <a:fillRect/>
          </a:stretch>
        </p:blipFill>
        <p:spPr>
          <a:xfrm>
            <a:off x="6096000" y="1107440"/>
            <a:ext cx="622935" cy="355600"/>
          </a:xfrm>
          <a:prstGeom prst="rect">
            <a:avLst/>
          </a:prstGeom>
        </p:spPr>
      </p:pic>
      <p:sp>
        <p:nvSpPr>
          <p:cNvPr id="180" name="文本框 179"/>
          <p:cNvSpPr txBox="1"/>
          <p:nvPr/>
        </p:nvSpPr>
        <p:spPr>
          <a:xfrm>
            <a:off x="700405" y="1616075"/>
            <a:ext cx="11202670" cy="2168525"/>
          </a:xfrm>
          <a:prstGeom prst="rect">
            <a:avLst/>
          </a:prstGeom>
          <a:noFill/>
          <a:ln w="9525">
            <a:noFill/>
          </a:ln>
        </p:spPr>
        <p:txBody>
          <a:bodyPr wrap="square">
            <a:spAutoFit/>
          </a:bodyPr>
          <a:p>
            <a:pPr indent="0" algn="l" fontAlgn="auto">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依据氧化还原反应原理判断</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氧化性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氧化剂</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氧化产物</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氧化剂</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还原剂。</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还原剂</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还原产物</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还原剂</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氧化剂。</a:t>
            </a:r>
            <a:endParaRPr lang="en-US" b="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en-US" b="1">
                <a:latin typeface="微软雅黑" panose="020B0503020204020204" charset="-122"/>
                <a:ea typeface="微软雅黑" panose="020B0503020204020204" charset="-122"/>
                <a:cs typeface="微软雅黑" panose="020B0503020204020204" charset="-122"/>
                <a:sym typeface="+mn-ea"/>
              </a:rPr>
              <a:t>2.</a:t>
            </a:r>
            <a:r>
              <a:rPr lang="zh-CN" b="1">
                <a:latin typeface="微软雅黑" panose="020B0503020204020204" charset="-122"/>
                <a:ea typeface="微软雅黑" panose="020B0503020204020204" charset="-122"/>
                <a:cs typeface="微软雅黑" panose="020B0503020204020204" charset="-122"/>
                <a:sym typeface="+mn-ea"/>
              </a:rPr>
              <a:t>依据</a:t>
            </a:r>
            <a:r>
              <a:rPr lang="en-US" b="1">
                <a:latin typeface="微软雅黑" panose="020B0503020204020204" charset="-122"/>
                <a:ea typeface="微软雅黑" panose="020B0503020204020204" charset="-122"/>
                <a:cs typeface="微软雅黑" panose="020B0503020204020204" charset="-122"/>
                <a:sym typeface="+mn-ea"/>
              </a:rPr>
              <a:t>“</a:t>
            </a:r>
            <a:r>
              <a:rPr lang="zh-CN" b="1">
                <a:latin typeface="微软雅黑" panose="020B0503020204020204" charset="-122"/>
                <a:ea typeface="微软雅黑" panose="020B0503020204020204" charset="-122"/>
                <a:cs typeface="微软雅黑" panose="020B0503020204020204" charset="-122"/>
                <a:sym typeface="+mn-ea"/>
              </a:rPr>
              <a:t>二表、一律</a:t>
            </a:r>
            <a:r>
              <a:rPr lang="en-US" b="1">
                <a:latin typeface="微软雅黑" panose="020B0503020204020204" charset="-122"/>
                <a:ea typeface="微软雅黑" panose="020B0503020204020204" charset="-122"/>
                <a:cs typeface="微软雅黑" panose="020B0503020204020204" charset="-122"/>
                <a:sym typeface="+mn-ea"/>
              </a:rPr>
              <a:t>”</a:t>
            </a:r>
            <a:r>
              <a:rPr lang="zh-CN" b="1">
                <a:latin typeface="微软雅黑" panose="020B0503020204020204" charset="-122"/>
                <a:ea typeface="微软雅黑" panose="020B0503020204020204" charset="-122"/>
                <a:cs typeface="微软雅黑" panose="020B0503020204020204" charset="-122"/>
                <a:sym typeface="+mn-ea"/>
              </a:rPr>
              <a:t>判断</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依据金属活动性顺序判断</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96" name="image184.jpeg"/>
          <p:cNvPicPr>
            <a:picLocks noChangeAspect="1"/>
          </p:cNvPicPr>
          <p:nvPr>
            <p:custDataLst>
              <p:tags r:id="rId3"/>
            </p:custDataLst>
          </p:nvPr>
        </p:nvPicPr>
        <p:blipFill>
          <a:blip r:embed="rId4"/>
          <a:stretch>
            <a:fillRect/>
          </a:stretch>
        </p:blipFill>
        <p:spPr>
          <a:xfrm>
            <a:off x="834390" y="4150995"/>
            <a:ext cx="7736840" cy="1306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82" name="文本框 181"/>
          <p:cNvSpPr txBox="1"/>
          <p:nvPr/>
        </p:nvSpPr>
        <p:spPr>
          <a:xfrm>
            <a:off x="487680" y="997585"/>
            <a:ext cx="11202670" cy="3415030"/>
          </a:xfrm>
          <a:prstGeom prst="rect">
            <a:avLst/>
          </a:prstGeom>
          <a:noFill/>
          <a:ln w="9525">
            <a:noFill/>
          </a:ln>
        </p:spPr>
        <p:txBody>
          <a:bodyPr wrap="square">
            <a:spAutoFit/>
          </a:bodyPr>
          <a:p>
            <a:pPr indent="0" algn="l" fontAlgn="auto">
              <a:lnSpc>
                <a:spcPct val="150000"/>
              </a:lnSpc>
            </a:pPr>
            <a:r>
              <a:rPr lang="en-US" b="1">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依据元素周期表判断</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同主族元素对应单质的氧化性从上到下逐渐减弱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对应阴离子的还原性逐渐增强。</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同周期元素对应单质的还原性从左到右逐渐减弱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氧化性逐渐增强。</a:t>
            </a:r>
            <a:endParaRPr lang="en-US" b="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en-US" b="1">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依据元素周期律判断</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非金属元素的最高价氧化物对应水化物的酸性越强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其对应单质的氧化性越强。如酸性</a:t>
            </a:r>
            <a:r>
              <a:rPr lang="en-US" b="0">
                <a:latin typeface="微软雅黑" panose="020B0503020204020204" charset="-122"/>
                <a:ea typeface="微软雅黑" panose="020B0503020204020204" charset="-122"/>
                <a:cs typeface="微软雅黑" panose="020B0503020204020204" charset="-122"/>
              </a:rPr>
              <a:t>:HClO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&gt;H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&gt;H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PO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&gt;H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&gt;H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SiO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则氧化性</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&gt;S&gt;P&gt;C&gt;Si</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金属元素的最高价氧化物对应水化物的碱性越强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其对应单质的还原性越强。如碱性</a:t>
            </a:r>
            <a:r>
              <a:rPr lang="en-US"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NaOH&gt;Mg(OH)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&gt;Al(OH)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则还原性</a:t>
            </a:r>
            <a:r>
              <a:rPr lang="en-US" b="0">
                <a:latin typeface="微软雅黑" panose="020B0503020204020204" charset="-122"/>
                <a:ea typeface="微软雅黑" panose="020B0503020204020204" charset="-122"/>
                <a:cs typeface="微软雅黑" panose="020B0503020204020204" charset="-122"/>
              </a:rPr>
              <a:t>:Na&gt;Mg&gt;Al</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82" name="文本框 181"/>
          <p:cNvSpPr txBox="1"/>
          <p:nvPr/>
        </p:nvSpPr>
        <p:spPr>
          <a:xfrm>
            <a:off x="487680" y="997585"/>
            <a:ext cx="11202670" cy="2999740"/>
          </a:xfrm>
          <a:prstGeom prst="rect">
            <a:avLst/>
          </a:prstGeom>
          <a:noFill/>
          <a:ln w="9525">
            <a:noFill/>
          </a:ln>
        </p:spPr>
        <p:txBody>
          <a:bodyPr wrap="square">
            <a:spAutoFit/>
          </a:bodyPr>
          <a:p>
            <a:pPr indent="0" algn="l" fontAlgn="auto">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依据产物中元素价态的高低判断</a:t>
            </a:r>
            <a:endParaRPr b="1">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a:latin typeface="微软雅黑" panose="020B0503020204020204" charset="-122"/>
                <a:ea typeface="微软雅黑" panose="020B0503020204020204" charset="-122"/>
                <a:cs typeface="微软雅黑" panose="020B0503020204020204" charset="-122"/>
              </a:rPr>
              <a:t>(1)相同条件下,不同氧化剂作用于同一种还原剂,氧化产物价态高的其氧化性强。例如:</a:t>
            </a:r>
            <a:endParaRPr>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a:latin typeface="微软雅黑" panose="020B0503020204020204" charset="-122"/>
                <a:ea typeface="微软雅黑" panose="020B0503020204020204" charset="-122"/>
                <a:cs typeface="微软雅黑" panose="020B0503020204020204" charset="-122"/>
              </a:rPr>
              <a:t>(2)相同条件下,不同还原剂作用于同一种氧化剂,还原产物价态低的其还原性强。例如:</a:t>
            </a:r>
            <a:endParaRPr>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3174365" y="2149475"/>
            <a:ext cx="4705350" cy="120650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3174365" y="4162425"/>
            <a:ext cx="5054600" cy="927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5" name="文本框 4"/>
          <p:cNvSpPr txBox="1"/>
          <p:nvPr/>
        </p:nvSpPr>
        <p:spPr>
          <a:xfrm>
            <a:off x="610870" y="975995"/>
            <a:ext cx="11002645" cy="549275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4.</a:t>
            </a:r>
            <a:r>
              <a:rPr lang="zh-CN" b="1">
                <a:solidFill>
                  <a:schemeClr val="tx1"/>
                </a:solidFill>
                <a:latin typeface="微软雅黑" panose="020B0503020204020204" charset="-122"/>
                <a:ea typeface="微软雅黑" panose="020B0503020204020204" charset="-122"/>
                <a:cs typeface="微软雅黑" panose="020B0503020204020204" charset="-122"/>
              </a:rPr>
              <a:t>依据反应条件判断</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浓度</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同一种物质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浓度越大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氧化性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越强。如氧化性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浓硫酸</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稀硫酸</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浓硝酸</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稀硝酸</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浓盐酸</a:t>
            </a:r>
            <a:r>
              <a:rPr lang="en-US" b="0">
                <a:solidFill>
                  <a:schemeClr val="tx1"/>
                </a:solidFill>
                <a:latin typeface="微软雅黑" panose="020B0503020204020204" charset="-122"/>
                <a:ea typeface="微软雅黑" panose="020B0503020204020204" charset="-122"/>
                <a:cs typeface="微软雅黑" panose="020B0503020204020204" charset="-122"/>
              </a:rPr>
              <a:t>&gt;</a:t>
            </a:r>
            <a:r>
              <a:rPr lang="zh-CN" b="0">
                <a:solidFill>
                  <a:schemeClr val="tx1"/>
                </a:solidFill>
                <a:latin typeface="微软雅黑" panose="020B0503020204020204" charset="-122"/>
                <a:ea typeface="微软雅黑" panose="020B0503020204020204" charset="-122"/>
                <a:cs typeface="微软雅黑" panose="020B0503020204020204" charset="-122"/>
              </a:rPr>
              <a:t>稀盐酸。</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温度</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同一种物质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温度越高其氧化性越强。如热的浓硫酸的氧化性比冷的浓硫酸的氧化性强。</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酸碱性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同一种物质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所处环境酸</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碱</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性越强其氧化性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还原性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越强。如氧化性</a:t>
            </a:r>
            <a:r>
              <a:rPr lang="en-US" b="0">
                <a:solidFill>
                  <a:schemeClr val="tx1"/>
                </a:solidFill>
                <a:latin typeface="微软雅黑" panose="020B0503020204020204" charset="-122"/>
                <a:ea typeface="微软雅黑" panose="020B0503020204020204" charset="-122"/>
                <a:cs typeface="微软雅黑" panose="020B0503020204020204" charset="-122"/>
              </a:rPr>
              <a:t>:KMnO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酸性</a:t>
            </a:r>
            <a:r>
              <a:rPr lang="en-US" b="0">
                <a:solidFill>
                  <a:schemeClr val="tx1"/>
                </a:solidFill>
                <a:latin typeface="微软雅黑" panose="020B0503020204020204" charset="-122"/>
                <a:ea typeface="微软雅黑" panose="020B0503020204020204" charset="-122"/>
                <a:cs typeface="微软雅黑" panose="020B0503020204020204" charset="-122"/>
              </a:rPr>
              <a:t>)&gt;KMnO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中性</a:t>
            </a:r>
            <a:r>
              <a:rPr lang="en-US" b="0">
                <a:solidFill>
                  <a:schemeClr val="tx1"/>
                </a:solidFill>
                <a:latin typeface="微软雅黑" panose="020B0503020204020204" charset="-122"/>
                <a:ea typeface="微软雅黑" panose="020B0503020204020204" charset="-122"/>
                <a:cs typeface="微软雅黑" panose="020B0503020204020204" charset="-122"/>
              </a:rPr>
              <a:t>)&gt;KMnO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碱性</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(4)</a:t>
            </a:r>
            <a:r>
              <a:rPr lang="zh-CN" b="0">
                <a:solidFill>
                  <a:schemeClr val="tx1"/>
                </a:solidFill>
                <a:latin typeface="微软雅黑" panose="020B0503020204020204" charset="-122"/>
                <a:ea typeface="微软雅黑" panose="020B0503020204020204" charset="-122"/>
                <a:cs typeface="微软雅黑" panose="020B0503020204020204" charset="-122"/>
              </a:rPr>
              <a:t>根据反应发生的难易程度判断氧化性或还原性强弱</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+4HCl(</a:t>
            </a:r>
            <a:r>
              <a:rPr lang="zh-CN" b="0">
                <a:solidFill>
                  <a:schemeClr val="tx1"/>
                </a:solidFill>
                <a:latin typeface="微软雅黑" panose="020B0503020204020204" charset="-122"/>
                <a:ea typeface="微软雅黑" panose="020B0503020204020204" charset="-122"/>
                <a:cs typeface="微软雅黑" panose="020B0503020204020204" charset="-122"/>
              </a:rPr>
              <a:t>浓</a:t>
            </a:r>
            <a:r>
              <a:rPr lang="en-US" b="0">
                <a:solidFill>
                  <a:schemeClr val="tx1"/>
                </a:solidFill>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MnCl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2KMnO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+16HCl(</a:t>
            </a:r>
            <a:r>
              <a:rPr lang="zh-CN">
                <a:latin typeface="微软雅黑" panose="020B0503020204020204" charset="-122"/>
                <a:ea typeface="微软雅黑" panose="020B0503020204020204" charset="-122"/>
                <a:cs typeface="微软雅黑" panose="020B0503020204020204" charset="-122"/>
                <a:sym typeface="+mn-ea"/>
              </a:rPr>
              <a:t>浓</a:t>
            </a:r>
            <a:r>
              <a:rPr lang="en-US">
                <a:latin typeface="微软雅黑" panose="020B0503020204020204" charset="-122"/>
                <a:ea typeface="微软雅黑" panose="020B0503020204020204" charset="-122"/>
                <a:cs typeface="微软雅黑" panose="020B0503020204020204" charset="-122"/>
                <a:sym typeface="+mn-ea"/>
              </a:rPr>
              <a:t>)       2MnCl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+5Cl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↑+8H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O+2KCl;</a:t>
            </a:r>
            <a:r>
              <a:rPr lang="zh-CN">
                <a:latin typeface="微软雅黑" panose="020B0503020204020204" charset="-122"/>
                <a:ea typeface="微软雅黑" panose="020B0503020204020204" charset="-122"/>
                <a:cs typeface="微软雅黑" panose="020B0503020204020204" charset="-122"/>
                <a:sym typeface="+mn-ea"/>
              </a:rPr>
              <a:t>后者比前者容易发生</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不需要加热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可判断氧化性</a:t>
            </a:r>
            <a:r>
              <a:rPr lang="en-US">
                <a:latin typeface="微软雅黑" panose="020B0503020204020204" charset="-122"/>
                <a:ea typeface="微软雅黑" panose="020B0503020204020204" charset="-122"/>
                <a:cs typeface="微软雅黑" panose="020B0503020204020204" charset="-122"/>
                <a:sym typeface="+mn-ea"/>
              </a:rPr>
              <a:t>:KMnO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&gt;MnO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1">
                <a:solidFill>
                  <a:schemeClr val="tx1"/>
                </a:solidFill>
                <a:latin typeface="微软雅黑" panose="020B0503020204020204" charset="-122"/>
                <a:ea typeface="微软雅黑" panose="020B0503020204020204" charset="-122"/>
                <a:cs typeface="微软雅黑" panose="020B0503020204020204" charset="-122"/>
              </a:rPr>
              <a:t>5.根据电化学原理判断</a:t>
            </a: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solidFill>
                  <a:schemeClr val="tx1"/>
                </a:solidFill>
                <a:latin typeface="微软雅黑" panose="020B0503020204020204" charset="-122"/>
                <a:ea typeface="微软雅黑" panose="020B0503020204020204" charset="-122"/>
                <a:cs typeface="微软雅黑" panose="020B0503020204020204" charset="-122"/>
              </a:rPr>
              <a:t>(1)在原电池中,作负极的金属的还原性一般比作正极的金属的还原性强。</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solidFill>
                  <a:schemeClr val="tx1"/>
                </a:solidFill>
                <a:latin typeface="微软雅黑" panose="020B0503020204020204" charset="-122"/>
                <a:ea typeface="微软雅黑" panose="020B0503020204020204" charset="-122"/>
                <a:cs typeface="微软雅黑" panose="020B0503020204020204" charset="-122"/>
              </a:rPr>
              <a:t>(2)在电解池中,惰性电极作电极时,阳极先失电子的物质还原性强;阴极先得电子的物质氧化性强。</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8066405" y="3515995"/>
            <a:ext cx="411480" cy="334645"/>
          </a:xfrm>
          <a:prstGeom prst="rect">
            <a:avLst/>
          </a:prstGeom>
          <a:noFill/>
          <a:ln w="9525">
            <a:noFill/>
          </a:ln>
        </p:spPr>
      </p:pic>
      <p:pic>
        <p:nvPicPr>
          <p:cNvPr id="7" name="图片 6"/>
          <p:cNvPicPr/>
          <p:nvPr/>
        </p:nvPicPr>
        <p:blipFill>
          <a:blip r:embed="rId2"/>
          <a:stretch>
            <a:fillRect/>
          </a:stretch>
        </p:blipFill>
        <p:spPr>
          <a:xfrm>
            <a:off x="2865755" y="4033520"/>
            <a:ext cx="411480" cy="2622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20" name="文本框 119"/>
          <p:cNvSpPr txBox="1"/>
          <p:nvPr/>
        </p:nvSpPr>
        <p:spPr>
          <a:xfrm>
            <a:off x="487680" y="842010"/>
            <a:ext cx="11089640" cy="602615"/>
          </a:xfrm>
          <a:prstGeom prst="rect">
            <a:avLst/>
          </a:prstGeom>
          <a:noFill/>
          <a:ln w="9525">
            <a:noFill/>
          </a:ln>
        </p:spPr>
        <p:txBody>
          <a:bodyPr wrap="square">
            <a:spAutoFit/>
          </a:bodyPr>
          <a:p>
            <a:pPr indent="0" fontAlgn="auto">
              <a:lnSpc>
                <a:spcPct val="12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2</a:t>
            </a:r>
            <a:r>
              <a:rPr lang="en-US" b="0">
                <a:solidFill>
                  <a:srgbClr val="FF0000"/>
                </a:solidFill>
                <a:latin typeface="微软雅黑" panose="020B0503020204020204" charset="-122"/>
                <a:ea typeface="微软雅黑" panose="020B0503020204020204" charset="-122"/>
                <a:cs typeface="微软雅黑" panose="020B0503020204020204" charset="-122"/>
              </a:rPr>
              <a:t>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endParaRPr lang="en-US" altLang="en-US" b="0" baseline="30000">
              <a:latin typeface="微软雅黑" panose="020B0503020204020204" charset="-122"/>
              <a:ea typeface="微软雅黑" panose="020B0503020204020204" charset="-122"/>
              <a:cs typeface="微软雅黑" panose="020B0503020204020204" charset="-122"/>
            </a:endParaRPr>
          </a:p>
        </p:txBody>
      </p:sp>
      <p:sp>
        <p:nvSpPr>
          <p:cNvPr id="184" name="文本框 183"/>
          <p:cNvSpPr txBox="1"/>
          <p:nvPr/>
        </p:nvSpPr>
        <p:spPr>
          <a:xfrm>
            <a:off x="558800" y="1247775"/>
            <a:ext cx="11018520" cy="4516120"/>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北京</a:t>
            </a:r>
            <a:r>
              <a:rPr lang="en-US" b="0">
                <a:latin typeface="仿宋" panose="02010609060101010101" charset="-122"/>
                <a:ea typeface="仿宋" panose="02010609060101010101" charset="-122"/>
                <a:cs typeface="仿宋" panose="02010609060101010101" charset="-122"/>
              </a:rPr>
              <a:t>2021</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19</a:t>
            </a:r>
            <a:r>
              <a:rPr lang="zh-CN" b="0">
                <a:latin typeface="仿宋" panose="02010609060101010101" charset="-122"/>
                <a:ea typeface="仿宋" panose="02010609060101010101" charset="-122"/>
                <a:cs typeface="仿宋" panose="02010609060101010101" charset="-122"/>
              </a:rPr>
              <a:t>节选</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某小组探究卤素参与的氧化还原反应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从电极反应角度分析物质氧化性和还原性的变化规律。</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浓盐酸与</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混合加热生成氯气。氯气不再逸出时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固液混合物</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中仍存在盐酸和</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反应的离子方程式是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电极反应式</a:t>
            </a:r>
            <a:r>
              <a:rPr lang="en-US" b="0">
                <a:latin typeface="微软雅黑" panose="020B0503020204020204" charset="-122"/>
                <a:ea typeface="微软雅黑" panose="020B0503020204020204" charset="-122"/>
                <a:cs typeface="微软雅黑" panose="020B0503020204020204" charset="-122"/>
              </a:rPr>
              <a:t>:ⅰ.</a:t>
            </a:r>
            <a:r>
              <a:rPr lang="zh-CN" b="0">
                <a:latin typeface="微软雅黑" panose="020B0503020204020204" charset="-122"/>
                <a:ea typeface="微软雅黑" panose="020B0503020204020204" charset="-122"/>
                <a:cs typeface="微软雅黑" panose="020B0503020204020204" charset="-122"/>
              </a:rPr>
              <a:t>还原反应</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+2e</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+4H</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 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ⅱ.</a:t>
            </a:r>
            <a:r>
              <a:rPr lang="zh-CN">
                <a:latin typeface="微软雅黑" panose="020B0503020204020204" charset="-122"/>
                <a:ea typeface="微软雅黑" panose="020B0503020204020204" charset="-122"/>
                <a:cs typeface="微软雅黑" panose="020B0503020204020204" charset="-122"/>
                <a:sym typeface="+mn-ea"/>
              </a:rPr>
              <a:t>氧化反应</a:t>
            </a:r>
            <a:r>
              <a:rPr lang="en-US">
                <a:latin typeface="微软雅黑" panose="020B0503020204020204" charset="-122"/>
                <a:ea typeface="微软雅黑" panose="020B0503020204020204" charset="-122"/>
                <a:cs typeface="微软雅黑" panose="020B0503020204020204" charset="-122"/>
                <a:sym typeface="+mn-ea"/>
              </a:rPr>
              <a:t>:</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根据电极反应式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分析</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中仍存在盐酸和</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的原因。</a:t>
            </a:r>
            <a:r>
              <a:rPr lang="en-US">
                <a:latin typeface="微软雅黑" panose="020B0503020204020204" charset="-122"/>
                <a:ea typeface="微软雅黑" panose="020B0503020204020204" charset="-122"/>
                <a:cs typeface="微软雅黑" panose="020B0503020204020204" charset="-122"/>
                <a:sym typeface="+mn-ea"/>
              </a:rPr>
              <a:t>ⅰ.</a:t>
            </a:r>
            <a:r>
              <a:rPr lang="zh-CN">
                <a:latin typeface="微软雅黑" panose="020B0503020204020204" charset="-122"/>
                <a:ea typeface="微软雅黑" panose="020B0503020204020204" charset="-122"/>
                <a:cs typeface="微软雅黑" panose="020B0503020204020204" charset="-122"/>
                <a:sym typeface="+mn-ea"/>
              </a:rPr>
              <a:t>随</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降低或</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升高</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氧化性减弱。</a:t>
            </a:r>
            <a:r>
              <a:rPr lang="en-US">
                <a:latin typeface="微软雅黑" panose="020B0503020204020204" charset="-122"/>
                <a:ea typeface="微软雅黑" panose="020B0503020204020204" charset="-122"/>
                <a:cs typeface="微软雅黑" panose="020B0503020204020204" charset="-122"/>
                <a:sym typeface="+mn-ea"/>
              </a:rPr>
              <a:t>ⅱ.</a:t>
            </a:r>
            <a:r>
              <a:rPr lang="zh-CN">
                <a:latin typeface="微软雅黑" panose="020B0503020204020204" charset="-122"/>
                <a:ea typeface="微软雅黑" panose="020B0503020204020204" charset="-122"/>
                <a:cs typeface="微软雅黑" panose="020B0503020204020204" charset="-122"/>
                <a:sym typeface="+mn-ea"/>
              </a:rPr>
              <a:t>随</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降低</a:t>
            </a:r>
            <a:r>
              <a:rPr lang="en-US">
                <a:latin typeface="微软雅黑" panose="020B0503020204020204" charset="-122"/>
                <a:ea typeface="微软雅黑" panose="020B0503020204020204" charset="-122"/>
                <a:cs typeface="微软雅黑" panose="020B0503020204020204" charset="-122"/>
                <a:sym typeface="+mn-ea"/>
              </a:rPr>
              <a:t>,</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en-US" alt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en-US">
              <a:latin typeface="微软雅黑" panose="020B0503020204020204" charset="-122"/>
              <a:ea typeface="微软雅黑" panose="020B0503020204020204" charset="-122"/>
              <a:cs typeface="微软雅黑" panose="020B0503020204020204" charset="-122"/>
              <a:sym typeface="+mn-ea"/>
            </a:endParaRPr>
          </a:p>
          <a:p>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761105" y="3429000"/>
            <a:ext cx="412115" cy="327025"/>
          </a:xfrm>
          <a:prstGeom prst="rect">
            <a:avLst/>
          </a:prstGeom>
          <a:noFill/>
          <a:ln w="9525">
            <a:noFill/>
          </a:ln>
        </p:spPr>
      </p:pic>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037205" y="2453640"/>
            <a:ext cx="3480435" cy="493395"/>
          </a:xfrm>
          <a:prstGeom prst="rect">
            <a:avLst/>
          </a:prstGeom>
        </p:spPr>
      </p:pic>
      <p:pic>
        <p:nvPicPr>
          <p:cNvPr id="10" name="图片 9"/>
          <p:cNvPicPr>
            <a:picLocks noChangeAspect="1"/>
          </p:cNvPicPr>
          <p:nvPr/>
        </p:nvPicPr>
        <p:blipFill>
          <a:blip r:embed="rId3"/>
          <a:stretch>
            <a:fillRect/>
          </a:stretch>
        </p:blipFill>
        <p:spPr>
          <a:xfrm>
            <a:off x="2012315" y="3806190"/>
            <a:ext cx="1638935" cy="304165"/>
          </a:xfrm>
          <a:prstGeom prst="rect">
            <a:avLst/>
          </a:prstGeom>
        </p:spPr>
      </p:pic>
      <p:sp>
        <p:nvSpPr>
          <p:cNvPr id="11" name="文本框 10"/>
          <p:cNvSpPr txBox="1"/>
          <p:nvPr/>
        </p:nvSpPr>
        <p:spPr>
          <a:xfrm flipH="1">
            <a:off x="2270760" y="5073650"/>
            <a:ext cx="1902460" cy="368300"/>
          </a:xfrm>
          <a:prstGeom prst="rect">
            <a:avLst/>
          </a:prstGeom>
          <a:noFill/>
          <a:ln w="9525">
            <a:noFill/>
          </a:ln>
        </p:spPr>
        <p:txBody>
          <a:bodyPr wrap="square">
            <a:spAutoFit/>
          </a:bodyPr>
          <a:p>
            <a:pPr indent="0"/>
            <a:r>
              <a:rPr lang="en-US">
                <a:solidFill>
                  <a:srgbClr val="FF0000"/>
                </a:solidFill>
                <a:latin typeface="微软雅黑" panose="020B0503020204020204" charset="-122"/>
                <a:ea typeface="微软雅黑" panose="020B0503020204020204" charset="-122"/>
                <a:cs typeface="微软雅黑" panose="020B0503020204020204" charset="-122"/>
              </a:rPr>
              <a:t>Cl</a:t>
            </a:r>
            <a:r>
              <a:rPr lang="en-US" baseline="30000">
                <a:solidFill>
                  <a:srgbClr val="FF0000"/>
                </a:solidFill>
                <a:latin typeface="微软雅黑" panose="020B0503020204020204" charset="-122"/>
                <a:ea typeface="微软雅黑" panose="020B0503020204020204" charset="-122"/>
                <a:cs typeface="微软雅黑" panose="020B0503020204020204" charset="-122"/>
              </a:rPr>
              <a:t>-</a:t>
            </a:r>
            <a:r>
              <a:rPr lang="zh-CN">
                <a:solidFill>
                  <a:srgbClr val="FF0000"/>
                </a:solidFill>
                <a:latin typeface="微软雅黑" panose="020B0503020204020204" charset="-122"/>
                <a:ea typeface="微软雅黑" panose="020B0503020204020204" charset="-122"/>
                <a:cs typeface="微软雅黑" panose="020B0503020204020204" charset="-122"/>
              </a:rPr>
              <a:t>还原性减弱</a:t>
            </a:r>
            <a:endParaRPr lang="zh-CN" altLang="en-US">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84"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pic>
        <p:nvPicPr>
          <p:cNvPr id="6" name="图片 5"/>
          <p:cNvPicPr>
            <a:picLocks noChangeAspect="1"/>
          </p:cNvPicPr>
          <p:nvPr/>
        </p:nvPicPr>
        <p:blipFill>
          <a:blip r:embed="rId1"/>
          <a:stretch>
            <a:fillRect/>
          </a:stretch>
        </p:blipFill>
        <p:spPr>
          <a:xfrm>
            <a:off x="941070" y="1348740"/>
            <a:ext cx="5022215" cy="2073275"/>
          </a:xfrm>
          <a:prstGeom prst="rect">
            <a:avLst/>
          </a:prstGeom>
        </p:spPr>
      </p:pic>
      <p:sp>
        <p:nvSpPr>
          <p:cNvPr id="185" name="文本框 184"/>
          <p:cNvSpPr txBox="1"/>
          <p:nvPr/>
        </p:nvSpPr>
        <p:spPr>
          <a:xfrm>
            <a:off x="487680" y="842010"/>
            <a:ext cx="10838180" cy="506730"/>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rPr>
              <a:t>④</a:t>
            </a:r>
            <a:r>
              <a:rPr lang="zh-CN" b="0">
                <a:latin typeface="微软雅黑" panose="020B0503020204020204" charset="-122"/>
                <a:ea typeface="微软雅黑" panose="020B0503020204020204" charset="-122"/>
                <a:cs typeface="方正书宋_GBK" panose="03000509000000000000" charset="-122"/>
              </a:rPr>
              <a:t>补充实验证实了</a:t>
            </a:r>
            <a:r>
              <a:rPr lang="en-US" b="0">
                <a:latin typeface="微软雅黑" panose="020B0503020204020204" charset="-122"/>
                <a:ea typeface="微软雅黑" panose="020B0503020204020204" charset="-122"/>
              </a:rPr>
              <a:t>③</a:t>
            </a:r>
            <a:r>
              <a:rPr lang="zh-CN" b="0">
                <a:latin typeface="微软雅黑" panose="020B0503020204020204" charset="-122"/>
                <a:ea typeface="微软雅黑" panose="020B0503020204020204" charset="-122"/>
                <a:cs typeface="方正书宋_GBK" panose="03000509000000000000" charset="-122"/>
              </a:rPr>
              <a:t>中的分析。</a:t>
            </a:r>
            <a:endParaRPr lang="zh-CN" altLang="en-US" b="0">
              <a:latin typeface="微软雅黑" panose="020B0503020204020204" charset="-122"/>
              <a:ea typeface="微软雅黑" panose="020B0503020204020204" charset="-122"/>
              <a:cs typeface="方正书宋_GBK" panose="03000509000000000000" charset="-122"/>
            </a:endParaRPr>
          </a:p>
        </p:txBody>
      </p:sp>
      <p:sp>
        <p:nvSpPr>
          <p:cNvPr id="9" name="文本框 8"/>
          <p:cNvSpPr txBox="1"/>
          <p:nvPr/>
        </p:nvSpPr>
        <p:spPr>
          <a:xfrm>
            <a:off x="610870" y="3002280"/>
            <a:ext cx="10838180" cy="216852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是</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是</a:t>
            </a:r>
            <a:r>
              <a:rPr lang="zh-CN" b="0" u="sng">
                <a:latin typeface="微软雅黑" panose="020B0503020204020204" charset="-122"/>
                <a:ea typeface="微软雅黑" panose="020B0503020204020204" charset="-122"/>
                <a:cs typeface="微软雅黑" panose="020B0503020204020204" charset="-122"/>
              </a:rPr>
              <a:t>　　　</a:t>
            </a:r>
            <a:r>
              <a:rPr lang="en-US" altLang="zh-CN"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利用</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对</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氧化性的影响</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探究卤素离子的还原性。相同浓度的</a:t>
            </a:r>
            <a:r>
              <a:rPr lang="en-US" b="0">
                <a:latin typeface="微软雅黑" panose="020B0503020204020204" charset="-122"/>
                <a:ea typeface="微软雅黑" panose="020B0503020204020204" charset="-122"/>
                <a:cs typeface="微软雅黑" panose="020B0503020204020204" charset="-122"/>
              </a:rPr>
              <a:t>KCl</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KBr</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KI</a:t>
            </a:r>
            <a:r>
              <a:rPr lang="zh-CN" b="0">
                <a:latin typeface="微软雅黑" panose="020B0503020204020204" charset="-122"/>
                <a:ea typeface="微软雅黑" panose="020B0503020204020204" charset="-122"/>
                <a:cs typeface="微软雅黑" panose="020B0503020204020204" charset="-122"/>
              </a:rPr>
              <a:t>溶液</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能与</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反应所需的最低</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由大到小的顺序是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总结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物质氧化性和还原性变化的一般规律是</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206500" y="3517265"/>
            <a:ext cx="164147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NaCl</a:t>
            </a:r>
            <a:r>
              <a:rPr lang="zh-CN" b="0">
                <a:solidFill>
                  <a:srgbClr val="FF0000"/>
                </a:solidFill>
                <a:latin typeface="微软雅黑" panose="020B0503020204020204" charset="-122"/>
                <a:ea typeface="微软雅黑" panose="020B0503020204020204" charset="-122"/>
                <a:cs typeface="微软雅黑" panose="020B0503020204020204" charset="-122"/>
              </a:rPr>
              <a:t>固体</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079750" y="3517265"/>
            <a:ext cx="2033270"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微软雅黑" panose="020B0503020204020204" charset="-122"/>
              </a:rPr>
              <a:t>MnSO</a:t>
            </a:r>
            <a:r>
              <a:rPr lang="en-US" b="0" baseline="-25000">
                <a:solidFill>
                  <a:srgbClr val="FF0000"/>
                </a:solidFill>
                <a:latin typeface="微软雅黑" panose="020B0503020204020204" charset="-122"/>
                <a:ea typeface="微软雅黑" panose="020B0503020204020204" charset="-122"/>
                <a:cs typeface="微软雅黑" panose="020B0503020204020204" charset="-122"/>
              </a:rPr>
              <a:t>4</a:t>
            </a:r>
            <a:r>
              <a:rPr lang="zh-CN" b="0">
                <a:solidFill>
                  <a:srgbClr val="FF0000"/>
                </a:solidFill>
                <a:latin typeface="微软雅黑" panose="020B0503020204020204" charset="-122"/>
                <a:ea typeface="微软雅黑" panose="020B0503020204020204" charset="-122"/>
                <a:cs typeface="微软雅黑" panose="020B0503020204020204" charset="-122"/>
              </a:rPr>
              <a:t>固体</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4434205" y="4281805"/>
            <a:ext cx="5080000" cy="368300"/>
          </a:xfrm>
          <a:prstGeom prst="rect">
            <a:avLst/>
          </a:prstGeom>
          <a:noFill/>
          <a:ln w="9525">
            <a:noFill/>
          </a:ln>
        </p:spPr>
        <p:txBody>
          <a:bodyPr>
            <a:spAutoFit/>
          </a:bodyPr>
          <a:p>
            <a:pPr indent="0"/>
            <a:r>
              <a:rPr lang="en-US" b="0" i="1">
                <a:solidFill>
                  <a:srgbClr val="FF0000"/>
                </a:solidFill>
                <a:latin typeface="微软雅黑" panose="020B0503020204020204" charset="-122"/>
                <a:ea typeface="微软雅黑" panose="020B0503020204020204" charset="-122"/>
                <a:cs typeface="Times New Roman" panose="02020603050405020304" charset="0"/>
              </a:rPr>
              <a:t>c</a:t>
            </a:r>
            <a:r>
              <a:rPr lang="en-US" b="0">
                <a:solidFill>
                  <a:srgbClr val="FF0000"/>
                </a:solidFill>
                <a:latin typeface="微软雅黑" panose="020B0503020204020204" charset="-122"/>
                <a:ea typeface="微软雅黑" panose="020B0503020204020204" charset="-122"/>
                <a:cs typeface="Times New Roman" panose="02020603050405020304" charset="0"/>
              </a:rPr>
              <a:t>(H</a:t>
            </a:r>
            <a:r>
              <a:rPr lang="en-US" b="0" baseline="30000">
                <a:solidFill>
                  <a:srgbClr val="FF0000"/>
                </a:solidFill>
                <a:latin typeface="微软雅黑" panose="020B0503020204020204" charset="-122"/>
                <a:ea typeface="微软雅黑" panose="020B0503020204020204" charset="-122"/>
                <a:cs typeface="Times New Roman" panose="02020603050405020304" charset="0"/>
              </a:rPr>
              <a:t>+</a:t>
            </a:r>
            <a:r>
              <a:rPr lang="en-US" b="0">
                <a:solidFill>
                  <a:srgbClr val="FF0000"/>
                </a:solidFill>
                <a:latin typeface="微软雅黑" panose="020B0503020204020204" charset="-122"/>
                <a:ea typeface="微软雅黑" panose="020B0503020204020204" charset="-122"/>
                <a:cs typeface="Times New Roman" panose="02020603050405020304" charset="0"/>
              </a:rPr>
              <a:t>)</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KCl</a:t>
            </a:r>
            <a:r>
              <a:rPr lang="en-US" b="0">
                <a:solidFill>
                  <a:srgbClr val="FF0000"/>
                </a:solidFill>
                <a:latin typeface="微软雅黑" panose="020B0503020204020204" charset="-122"/>
                <a:ea typeface="微软雅黑" panose="020B0503020204020204" charset="-122"/>
                <a:cs typeface="Times New Roman" panose="02020603050405020304" charset="0"/>
              </a:rPr>
              <a:t>&gt;</a:t>
            </a:r>
            <a:r>
              <a:rPr lang="en-US" b="0" i="1">
                <a:solidFill>
                  <a:srgbClr val="FF0000"/>
                </a:solidFill>
                <a:latin typeface="微软雅黑" panose="020B0503020204020204" charset="-122"/>
                <a:ea typeface="微软雅黑" panose="020B0503020204020204" charset="-122"/>
                <a:cs typeface="Times New Roman" panose="02020603050405020304" charset="0"/>
              </a:rPr>
              <a:t>c</a:t>
            </a:r>
            <a:r>
              <a:rPr lang="en-US" b="0">
                <a:solidFill>
                  <a:srgbClr val="FF0000"/>
                </a:solidFill>
                <a:latin typeface="微软雅黑" panose="020B0503020204020204" charset="-122"/>
                <a:ea typeface="微软雅黑" panose="020B0503020204020204" charset="-122"/>
                <a:cs typeface="Times New Roman" panose="02020603050405020304" charset="0"/>
              </a:rPr>
              <a:t>(H</a:t>
            </a:r>
            <a:r>
              <a:rPr lang="en-US" b="0" baseline="30000">
                <a:solidFill>
                  <a:srgbClr val="FF0000"/>
                </a:solidFill>
                <a:latin typeface="微软雅黑" panose="020B0503020204020204" charset="-122"/>
                <a:ea typeface="微软雅黑" panose="020B0503020204020204" charset="-122"/>
                <a:cs typeface="Times New Roman" panose="02020603050405020304" charset="0"/>
              </a:rPr>
              <a:t>+</a:t>
            </a:r>
            <a:r>
              <a:rPr lang="en-US" b="0">
                <a:solidFill>
                  <a:srgbClr val="FF0000"/>
                </a:solidFill>
                <a:latin typeface="微软雅黑" panose="020B0503020204020204" charset="-122"/>
                <a:ea typeface="微软雅黑" panose="020B0503020204020204" charset="-122"/>
                <a:cs typeface="Times New Roman" panose="02020603050405020304" charset="0"/>
              </a:rPr>
              <a:t>)</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KBr</a:t>
            </a:r>
            <a:r>
              <a:rPr lang="en-US" b="0">
                <a:solidFill>
                  <a:srgbClr val="FF0000"/>
                </a:solidFill>
                <a:latin typeface="微软雅黑" panose="020B0503020204020204" charset="-122"/>
                <a:ea typeface="微软雅黑" panose="020B0503020204020204" charset="-122"/>
                <a:cs typeface="Times New Roman" panose="02020603050405020304" charset="0"/>
              </a:rPr>
              <a:t>&gt;</a:t>
            </a:r>
            <a:r>
              <a:rPr lang="en-US" b="0" i="1">
                <a:solidFill>
                  <a:srgbClr val="FF0000"/>
                </a:solidFill>
                <a:latin typeface="微软雅黑" panose="020B0503020204020204" charset="-122"/>
                <a:ea typeface="微软雅黑" panose="020B0503020204020204" charset="-122"/>
                <a:cs typeface="Times New Roman" panose="02020603050405020304" charset="0"/>
              </a:rPr>
              <a:t>c</a:t>
            </a:r>
            <a:r>
              <a:rPr lang="en-US" b="0">
                <a:solidFill>
                  <a:srgbClr val="FF0000"/>
                </a:solidFill>
                <a:latin typeface="微软雅黑" panose="020B0503020204020204" charset="-122"/>
                <a:ea typeface="微软雅黑" panose="020B0503020204020204" charset="-122"/>
                <a:cs typeface="Times New Roman" panose="02020603050405020304" charset="0"/>
              </a:rPr>
              <a:t>(H</a:t>
            </a:r>
            <a:r>
              <a:rPr lang="en-US" b="0" baseline="30000">
                <a:solidFill>
                  <a:srgbClr val="FF0000"/>
                </a:solidFill>
                <a:latin typeface="微软雅黑" panose="020B0503020204020204" charset="-122"/>
                <a:ea typeface="微软雅黑" panose="020B0503020204020204" charset="-122"/>
                <a:cs typeface="Times New Roman" panose="02020603050405020304" charset="0"/>
              </a:rPr>
              <a:t>+</a:t>
            </a:r>
            <a:r>
              <a:rPr lang="en-US" b="0">
                <a:solidFill>
                  <a:srgbClr val="FF0000"/>
                </a:solidFill>
                <a:latin typeface="微软雅黑" panose="020B0503020204020204" charset="-122"/>
                <a:ea typeface="微软雅黑" panose="020B0503020204020204" charset="-122"/>
                <a:cs typeface="Times New Roman" panose="02020603050405020304" charset="0"/>
              </a:rPr>
              <a:t>)</a:t>
            </a:r>
            <a:r>
              <a:rPr lang="en-US" b="0" baseline="-25000">
                <a:solidFill>
                  <a:srgbClr val="FF0000"/>
                </a:solidFill>
                <a:latin typeface="微软雅黑" panose="020B0503020204020204" charset="-122"/>
                <a:ea typeface="微软雅黑" panose="020B0503020204020204" charset="-122"/>
                <a:cs typeface="Times New Roman" panose="02020603050405020304" charset="0"/>
              </a:rPr>
              <a:t>KI</a:t>
            </a:r>
            <a:endParaRPr lang="en-US" altLang="en-US" b="0" baseline="-25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13" name="文本框 12"/>
          <p:cNvSpPr txBox="1"/>
          <p:nvPr/>
        </p:nvSpPr>
        <p:spPr>
          <a:xfrm>
            <a:off x="5452745" y="4735195"/>
            <a:ext cx="4812030" cy="922020"/>
          </a:xfrm>
          <a:prstGeom prst="rect">
            <a:avLst/>
          </a:prstGeom>
          <a:noFill/>
          <a:ln w="9525">
            <a:noFill/>
          </a:ln>
        </p:spPr>
        <p:txBody>
          <a:bodyPr wrap="square">
            <a:spAutoFit/>
          </a:bodyPr>
          <a:p>
            <a:pPr indent="0"/>
            <a:r>
              <a:rPr lang="zh-CN" b="0">
                <a:solidFill>
                  <a:srgbClr val="FF0000"/>
                </a:solidFill>
                <a:latin typeface="微软雅黑" panose="020B0503020204020204" charset="-122"/>
                <a:ea typeface="微软雅黑" panose="020B0503020204020204" charset="-122"/>
                <a:cs typeface="微软雅黑" panose="020B0503020204020204" charset="-122"/>
              </a:rPr>
              <a:t>还原反应中</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增大反应物浓度或降低生成物浓度</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氧化剂的氧化性增强</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氧化反应中</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增大反应物浓度或降低生成物浓度</a:t>
            </a:r>
            <a:r>
              <a:rPr lang="en-US" b="0">
                <a:solidFill>
                  <a:srgbClr val="FF0000"/>
                </a:solidFill>
                <a:latin typeface="微软雅黑" panose="020B0503020204020204" charset="-122"/>
                <a:ea typeface="微软雅黑" panose="020B0503020204020204" charset="-122"/>
                <a:cs typeface="微软雅黑" panose="020B0503020204020204" charset="-122"/>
              </a:rPr>
              <a:t>,</a:t>
            </a:r>
            <a:r>
              <a:rPr lang="zh-CN" b="0">
                <a:solidFill>
                  <a:srgbClr val="FF0000"/>
                </a:solidFill>
                <a:latin typeface="微软雅黑" panose="020B0503020204020204" charset="-122"/>
                <a:ea typeface="微软雅黑" panose="020B0503020204020204" charset="-122"/>
                <a:cs typeface="微软雅黑" panose="020B0503020204020204" charset="-122"/>
              </a:rPr>
              <a:t>还原剂的还原性增强</a:t>
            </a:r>
            <a:endParaRPr lang="zh-CN" altLang="en-US"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p:bldP spid="9" grpId="0"/>
      <p:bldP spid="10" grpId="0"/>
      <p:bldP spid="11" grpId="0"/>
      <p:bldP spid="12"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P14</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13385" y="850265"/>
            <a:ext cx="11228070" cy="422529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(1)①</a:t>
            </a:r>
            <a:r>
              <a:rPr lang="zh-CN" b="0">
                <a:latin typeface="微软雅黑" panose="020B0503020204020204" charset="-122"/>
                <a:ea typeface="微软雅黑" panose="020B0503020204020204" charset="-122"/>
                <a:cs typeface="微软雅黑" panose="020B0503020204020204" charset="-122"/>
              </a:rPr>
              <a:t>浓盐酸与</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混合加热生成</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离子方程式为</a:t>
            </a:r>
            <a:r>
              <a:rPr lang="en-US" b="0">
                <a:latin typeface="微软雅黑" panose="020B0503020204020204" charset="-122"/>
                <a:ea typeface="微软雅黑" panose="020B0503020204020204" charset="-122"/>
                <a:cs typeface="微软雅黑" panose="020B0503020204020204" charset="-122"/>
              </a:rPr>
              <a:t>MnO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+4H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+2Cl</a:t>
            </a:r>
            <a:r>
              <a:rPr 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 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电化学中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氧化反应的方程式等于总反应的离子方程式减去还原反应的离子方程式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即用</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减去</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+2e</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+4H</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得</a:t>
            </a:r>
            <a:r>
              <a:rPr lang="en-US">
                <a:latin typeface="微软雅黑" panose="020B0503020204020204" charset="-122"/>
                <a:ea typeface="微软雅黑" panose="020B0503020204020204" charset="-122"/>
                <a:cs typeface="微软雅黑" panose="020B0503020204020204" charset="-122"/>
                <a:sym typeface="+mn-ea"/>
              </a:rPr>
              <a:t>2Cl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-2e</a:t>
            </a:r>
            <a:r>
              <a:rPr lang="en-US" baseline="30000">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物质氧化性、还原性的强弱与浓度有关</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一般浓度越大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氧化性、还原性越强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反之亦然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随着</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浓度的降低</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其还原性减弱。</a:t>
            </a:r>
            <a:r>
              <a:rPr lang="en-US">
                <a:latin typeface="微软雅黑" panose="020B0503020204020204" charset="-122"/>
                <a:ea typeface="微软雅黑" panose="020B0503020204020204" charset="-122"/>
                <a:cs typeface="微软雅黑" panose="020B0503020204020204" charset="-122"/>
                <a:sym typeface="+mn-ea"/>
              </a:rPr>
              <a:t>④</a:t>
            </a:r>
            <a:r>
              <a:rPr lang="zh-CN">
                <a:latin typeface="微软雅黑" panose="020B0503020204020204" charset="-122"/>
                <a:ea typeface="微软雅黑" panose="020B0503020204020204" charset="-122"/>
                <a:cs typeface="微软雅黑" panose="020B0503020204020204" charset="-122"/>
                <a:sym typeface="+mn-ea"/>
              </a:rPr>
              <a:t>根据</a:t>
            </a:r>
            <a:r>
              <a:rPr lang="en-US">
                <a:latin typeface="微软雅黑" panose="020B0503020204020204" charset="-122"/>
                <a:ea typeface="微软雅黑" panose="020B0503020204020204" charset="-122"/>
                <a:cs typeface="微软雅黑" panose="020B0503020204020204" charset="-122"/>
                <a:sym typeface="+mn-ea"/>
              </a:rPr>
              <a:t>“③”</a:t>
            </a:r>
            <a:r>
              <a:rPr lang="zh-CN">
                <a:latin typeface="微软雅黑" panose="020B0503020204020204" charset="-122"/>
                <a:ea typeface="微软雅黑" panose="020B0503020204020204" charset="-122"/>
                <a:cs typeface="微软雅黑" panose="020B0503020204020204" charset="-122"/>
                <a:sym typeface="+mn-ea"/>
              </a:rPr>
              <a:t>分析</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组实验是提高</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浓度</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组实验是提高</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浓度</a:t>
            </a:r>
            <a:r>
              <a:rPr lang="en-US">
                <a:latin typeface="微软雅黑" panose="020B0503020204020204" charset="-122"/>
                <a:ea typeface="微软雅黑" panose="020B0503020204020204" charset="-122"/>
                <a:cs typeface="微软雅黑" panose="020B0503020204020204" charset="-122"/>
                <a:sym typeface="+mn-ea"/>
              </a:rPr>
              <a:t>,Ⅲ</a:t>
            </a:r>
            <a:r>
              <a:rPr lang="zh-CN">
                <a:latin typeface="微软雅黑" panose="020B0503020204020204" charset="-122"/>
                <a:ea typeface="微软雅黑" panose="020B0503020204020204" charset="-122"/>
                <a:cs typeface="微软雅黑" panose="020B0503020204020204" charset="-122"/>
                <a:sym typeface="+mn-ea"/>
              </a:rPr>
              <a:t>组实验是提高</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浓度</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NaCl</a:t>
            </a:r>
            <a:r>
              <a:rPr lang="zh-CN">
                <a:latin typeface="微软雅黑" panose="020B0503020204020204" charset="-122"/>
                <a:ea typeface="微软雅黑" panose="020B0503020204020204" charset="-122"/>
                <a:cs typeface="微软雅黑" panose="020B0503020204020204" charset="-122"/>
                <a:sym typeface="+mn-ea"/>
              </a:rPr>
              <a:t>固体</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为</a:t>
            </a:r>
            <a:r>
              <a:rPr lang="en-US">
                <a:latin typeface="微软雅黑" panose="020B0503020204020204" charset="-122"/>
                <a:ea typeface="微软雅黑" panose="020B0503020204020204" charset="-122"/>
                <a:cs typeface="微软雅黑" panose="020B0503020204020204" charset="-122"/>
                <a:sym typeface="+mn-ea"/>
              </a:rPr>
              <a:t>MnSO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固体。</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卤素离子的还原性越强</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需要的</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浓度越小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故能与</a:t>
            </a:r>
            <a:r>
              <a:rPr lang="en-US">
                <a:latin typeface="微软雅黑" panose="020B0503020204020204" charset="-122"/>
                <a:ea typeface="微软雅黑" panose="020B0503020204020204" charset="-122"/>
                <a:cs typeface="微软雅黑" panose="020B0503020204020204" charset="-122"/>
                <a:sym typeface="+mn-ea"/>
              </a:rPr>
              <a:t>MnO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反应所需的最低</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由大到小的顺序是</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KCl</a:t>
            </a:r>
            <a:r>
              <a:rPr lang="en-US">
                <a:latin typeface="微软雅黑" panose="020B0503020204020204" charset="-122"/>
                <a:ea typeface="微软雅黑" panose="020B0503020204020204" charset="-122"/>
                <a:cs typeface="微软雅黑" panose="020B0503020204020204" charset="-122"/>
                <a:sym typeface="+mn-ea"/>
              </a:rPr>
              <a:t>&gt;</a:t>
            </a:r>
            <a:endParaRPr lang="en-US" altLang="en-US" b="0" baseline="300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&gt;</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en-US" baseline="-25000">
                <a:latin typeface="微软雅黑" panose="020B0503020204020204" charset="-122"/>
                <a:ea typeface="微软雅黑" panose="020B0503020204020204" charset="-122"/>
                <a:cs typeface="微软雅黑" panose="020B0503020204020204" charset="-122"/>
                <a:sym typeface="+mn-ea"/>
              </a:rPr>
              <a:t>KI</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clrChange>
              <a:clrFrom>
                <a:srgbClr val="FFFFFF">
                  <a:alpha val="100000"/>
                </a:srgbClr>
              </a:clrFrom>
              <a:clrTo>
                <a:srgbClr val="FFFFFF">
                  <a:alpha val="100000"/>
                  <a:alpha val="0"/>
                </a:srgbClr>
              </a:clrTo>
            </a:clrChange>
          </a:blip>
          <a:stretch>
            <a:fillRect/>
          </a:stretch>
        </p:blipFill>
        <p:spPr>
          <a:xfrm>
            <a:off x="8489315" y="842010"/>
            <a:ext cx="419735" cy="407670"/>
          </a:xfrm>
          <a:prstGeom prst="rect">
            <a:avLst/>
          </a:prstGeom>
          <a:noFill/>
          <a:ln w="9525">
            <a:noFill/>
          </a:ln>
        </p:spPr>
      </p:pic>
      <p:pic>
        <p:nvPicPr>
          <p:cNvPr id="7" name="图片 6"/>
          <p:cNvPicPr/>
          <p:nvPr/>
        </p:nvPicPr>
        <p:blipFill>
          <a:blip r:embed="rId2"/>
          <a:stretch>
            <a:fillRect/>
          </a:stretch>
        </p:blipFill>
        <p:spPr>
          <a:xfrm>
            <a:off x="4690110" y="1824990"/>
            <a:ext cx="419735" cy="321310"/>
          </a:xfrm>
          <a:prstGeom prst="rect">
            <a:avLst/>
          </a:prstGeom>
          <a:noFill/>
          <a:ln w="9525">
            <a:noFill/>
          </a:ln>
        </p:spPr>
      </p:pic>
      <p:pic>
        <p:nvPicPr>
          <p:cNvPr id="14" name="图片 13"/>
          <p:cNvPicPr/>
          <p:nvPr/>
        </p:nvPicPr>
        <p:blipFill>
          <a:blip r:embed="rId3"/>
          <a:stretch>
            <a:fillRect/>
          </a:stretch>
        </p:blipFill>
        <p:spPr>
          <a:xfrm>
            <a:off x="770890" y="3872865"/>
            <a:ext cx="866775" cy="287655"/>
          </a:xfrm>
          <a:prstGeom prst="rect">
            <a:avLst/>
          </a:prstGeom>
          <a:noFill/>
          <a:ln w="9525">
            <a:noFill/>
          </a:ln>
        </p:spPr>
      </p:pic>
      <p:pic>
        <p:nvPicPr>
          <p:cNvPr id="15" name="图片 14"/>
          <p:cNvPicPr/>
          <p:nvPr>
            <p:custDataLst>
              <p:tags r:id="rId4"/>
            </p:custDataLst>
          </p:nvPr>
        </p:nvPicPr>
        <p:blipFill>
          <a:blip r:embed="rId1">
            <a:clrChange>
              <a:clrFrom>
                <a:srgbClr val="FFFFFF">
                  <a:alpha val="100000"/>
                </a:srgbClr>
              </a:clrFrom>
              <a:clrTo>
                <a:srgbClr val="FFFFFF">
                  <a:alpha val="100000"/>
                  <a:alpha val="0"/>
                </a:srgbClr>
              </a:clrTo>
            </a:clrChange>
          </a:blip>
          <a:stretch>
            <a:fillRect/>
          </a:stretch>
        </p:blipFill>
        <p:spPr>
          <a:xfrm>
            <a:off x="10987405" y="1249680"/>
            <a:ext cx="419735" cy="407670"/>
          </a:xfrm>
          <a:prstGeom prst="rect">
            <a:avLst/>
          </a:prstGeom>
          <a:noFill/>
          <a:ln w="9525">
            <a:noFill/>
          </a:ln>
        </p:spPr>
      </p:pic>
      <p:pic>
        <p:nvPicPr>
          <p:cNvPr id="16" name="图片 15"/>
          <p:cNvPicPr/>
          <p:nvPr>
            <p:custDataLst>
              <p:tags r:id="rId5"/>
            </p:custDataLst>
          </p:nvPr>
        </p:nvPicPr>
        <p:blipFill>
          <a:blip r:embed="rId2"/>
          <a:stretch>
            <a:fillRect/>
          </a:stretch>
        </p:blipFill>
        <p:spPr>
          <a:xfrm>
            <a:off x="7663815" y="1824990"/>
            <a:ext cx="419735" cy="3213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p>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元素的分类和存在形式</a:t>
            </a:r>
            <a:endParaRPr lang="zh-CN" altLang="en-US" b="1">
              <a:latin typeface="微软雅黑" panose="020B0503020204020204" charset="-122"/>
              <a:ea typeface="微软雅黑" panose="020B0503020204020204" charset="-122"/>
              <a:cs typeface="微软雅黑" panose="020B0503020204020204" charset="-122"/>
            </a:endParaRPr>
          </a:p>
        </p:txBody>
      </p:sp>
      <p:sp>
        <p:nvSpPr>
          <p:cNvPr id="120" name="文本框 119"/>
          <p:cNvSpPr txBox="1"/>
          <p:nvPr/>
        </p:nvSpPr>
        <p:spPr>
          <a:xfrm>
            <a:off x="1016000" y="1791970"/>
            <a:ext cx="5080000" cy="368300"/>
          </a:xfrm>
          <a:prstGeom prst="rect">
            <a:avLst/>
          </a:prstGeom>
          <a:noFill/>
          <a:ln w="9525">
            <a:noFill/>
          </a:ln>
        </p:spPr>
        <p:txBody>
          <a:bodyPr>
            <a:spAutoFit/>
          </a:bodyPr>
          <a:p>
            <a:pPr indent="0"/>
            <a:r>
              <a:rPr lang="zh-CN" b="0">
                <a:latin typeface="微软雅黑" panose="020B0503020204020204" charset="-122"/>
                <a:ea typeface="微软雅黑" panose="020B0503020204020204" charset="-122"/>
                <a:cs typeface="微软雅黑" panose="020B0503020204020204" charset="-122"/>
              </a:rPr>
              <a:t>（</a:t>
            </a:r>
            <a:r>
              <a:rPr lang="en-US" altLang="zh-CN" b="0">
                <a:latin typeface="微软雅黑" panose="020B0503020204020204" charset="-122"/>
                <a:ea typeface="微软雅黑" panose="020B0503020204020204" charset="-122"/>
                <a:cs typeface="微软雅黑" panose="020B0503020204020204" charset="-122"/>
              </a:rPr>
              <a:t>1</a:t>
            </a:r>
            <a:r>
              <a:rPr lang="zh-CN" altLang="en-US" b="0">
                <a:latin typeface="微软雅黑" panose="020B0503020204020204" charset="-122"/>
                <a:ea typeface="微软雅黑" panose="020B0503020204020204" charset="-122"/>
                <a:cs typeface="微软雅黑" panose="020B0503020204020204" charset="-122"/>
              </a:rPr>
              <a:t>）</a:t>
            </a:r>
            <a:r>
              <a:rPr lang="zh-CN" b="1">
                <a:latin typeface="微软雅黑" panose="020B0503020204020204" charset="-122"/>
                <a:ea typeface="微软雅黑" panose="020B0503020204020204" charset="-122"/>
                <a:cs typeface="微软雅黑" panose="020B0503020204020204" charset="-122"/>
              </a:rPr>
              <a:t>元素、物质及微粒间的关系</a:t>
            </a:r>
            <a:endParaRPr lang="zh-CN" altLang="en-US" b="1">
              <a:latin typeface="微软雅黑" panose="020B0503020204020204" charset="-122"/>
              <a:ea typeface="微软雅黑" panose="020B0503020204020204" charset="-122"/>
              <a:cs typeface="微软雅黑" panose="020B0503020204020204" charset="-122"/>
            </a:endParaRPr>
          </a:p>
        </p:txBody>
      </p:sp>
      <p:sp>
        <p:nvSpPr>
          <p:cNvPr id="121" name="文本框 120"/>
          <p:cNvSpPr txBox="1"/>
          <p:nvPr/>
        </p:nvSpPr>
        <p:spPr>
          <a:xfrm>
            <a:off x="920115" y="3503295"/>
            <a:ext cx="9895840" cy="1753235"/>
          </a:xfrm>
          <a:prstGeom prst="rect">
            <a:avLst/>
          </a:prstGeom>
          <a:noFill/>
          <a:ln w="9525">
            <a:noFill/>
          </a:ln>
        </p:spPr>
        <p:txBody>
          <a:bodyPr wrap="square">
            <a:spAutoFit/>
          </a:bodyPr>
          <a:p>
            <a:pPr indent="0" algn="ctr">
              <a:lnSpc>
                <a:spcPct val="150000"/>
              </a:lnSpc>
            </a:pPr>
            <a:endParaRPr lang="en-US" b="0">
              <a:latin typeface="Calibri" panose="020F0502020204030204" charset="0"/>
              <a:cs typeface="方正书宋_GBK" panose="03000509000000000000" charset="-122"/>
            </a:endParaRPr>
          </a:p>
          <a:p>
            <a:pPr indent="0" algn="ctr">
              <a:lnSpc>
                <a:spcPct val="150000"/>
              </a:lnSpc>
            </a:pPr>
            <a:r>
              <a:rPr lang="en-US" b="0">
                <a:latin typeface="微软雅黑" panose="020B0503020204020204" charset="-122"/>
                <a:ea typeface="微软雅黑" panose="020B0503020204020204" charset="-122"/>
                <a:cs typeface="微软雅黑" panose="020B0503020204020204" charset="-122"/>
              </a:rPr>
              <a:t> </a:t>
            </a:r>
            <a:endParaRPr lang="en-US" b="0">
              <a:latin typeface="微软雅黑" panose="020B0503020204020204" charset="-122"/>
              <a:ea typeface="微软雅黑" panose="020B0503020204020204" charset="-122"/>
              <a:cs typeface="微软雅黑" panose="020B0503020204020204" charset="-122"/>
            </a:endParaRPr>
          </a:p>
          <a:p>
            <a:pPr indent="0" algn="ctr">
              <a:lnSpc>
                <a:spcPct val="150000"/>
              </a:lnSpc>
            </a:pPr>
            <a:r>
              <a:rPr lang="zh-CN" altLang="en-US" b="0">
                <a:latin typeface="微软雅黑" panose="020B0503020204020204" charset="-122"/>
                <a:ea typeface="微软雅黑" panose="020B0503020204020204" charset="-122"/>
                <a:cs typeface="微软雅黑" panose="020B0503020204020204" charset="-122"/>
              </a:rPr>
              <a:t>（</a:t>
            </a:r>
            <a:r>
              <a:rPr lang="en-US" altLang="zh-CN" b="0">
                <a:latin typeface="微软雅黑" panose="020B0503020204020204" charset="-122"/>
                <a:ea typeface="微软雅黑" panose="020B0503020204020204" charset="-122"/>
                <a:cs typeface="微软雅黑" panose="020B0503020204020204" charset="-122"/>
              </a:rPr>
              <a:t>2</a:t>
            </a:r>
            <a:r>
              <a:rPr lang="zh-CN" alt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同素异形体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由同种元素组成的性质不同的单质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其物理性质差别较大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互为同素异形体的物质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结构不同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具有的能量不同</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相互转化时有旧键的断裂和新键的形成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能量变化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属于化学变化。</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1" name="image19.jpeg"/>
          <p:cNvPicPr>
            <a:picLocks noChangeAspect="1"/>
          </p:cNvPicPr>
          <p:nvPr>
            <p:custDataLst>
              <p:tags r:id="rId1"/>
            </p:custDataLst>
          </p:nvPr>
        </p:nvPicPr>
        <p:blipFill>
          <a:blip r:embed="rId2"/>
          <a:stretch>
            <a:fillRect/>
          </a:stretch>
        </p:blipFill>
        <p:spPr>
          <a:xfrm>
            <a:off x="4041140" y="2321560"/>
            <a:ext cx="4109085" cy="1801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考法3　氧化还原反应的规律及应用</a:t>
            </a:r>
            <a:endParaRPr sz="2400" b="1">
              <a:latin typeface="微软雅黑" panose="020B0503020204020204" charset="-122"/>
              <a:ea typeface="微软雅黑" panose="020B0503020204020204" charset="-122"/>
              <a:cs typeface="微软雅黑" panose="020B0503020204020204" charset="-122"/>
            </a:endParaRPr>
          </a:p>
        </p:txBody>
      </p:sp>
      <p:sp>
        <p:nvSpPr>
          <p:cNvPr id="180" name="文本框 179"/>
          <p:cNvSpPr txBox="1"/>
          <p:nvPr/>
        </p:nvSpPr>
        <p:spPr>
          <a:xfrm>
            <a:off x="700405" y="1616075"/>
            <a:ext cx="11202670" cy="1753235"/>
          </a:xfrm>
          <a:prstGeom prst="rect">
            <a:avLst/>
          </a:prstGeom>
          <a:noFill/>
          <a:ln w="9525">
            <a:noFill/>
          </a:ln>
        </p:spPr>
        <p:txBody>
          <a:bodyPr wrap="square">
            <a:spAutoFit/>
          </a:bodyPr>
          <a:p>
            <a:pPr indent="0" fontAlgn="auto">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价态转化规律</a:t>
            </a:r>
            <a:endParaRPr b="1">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(1)价态归中——“高价+低价中间价”</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含不同价态的同种元素的物质间发生氧化还原反应时,该元素价态一定遵循归中规律,而不会出现交叉现象。简记为“两相靠,不相交”。</a:t>
            </a:r>
            <a:endParaRPr>
              <a:latin typeface="微软雅黑" panose="020B0503020204020204" charset="-122"/>
              <a:ea typeface="微软雅黑" panose="020B0503020204020204" charset="-122"/>
              <a:cs typeface="微软雅黑" panose="020B0503020204020204" charset="-122"/>
            </a:endParaRPr>
          </a:p>
        </p:txBody>
      </p:sp>
      <p:pic>
        <p:nvPicPr>
          <p:cNvPr id="217" name="image205.jpeg"/>
          <p:cNvPicPr>
            <a:picLocks noChangeAspect="1"/>
          </p:cNvPicPr>
          <p:nvPr>
            <p:custDataLst>
              <p:tags r:id="rId1"/>
            </p:custDataLst>
          </p:nvPr>
        </p:nvPicPr>
        <p:blipFill>
          <a:blip r:embed="rId2"/>
          <a:stretch>
            <a:fillRect/>
          </a:stretch>
        </p:blipFill>
        <p:spPr>
          <a:xfrm>
            <a:off x="676910" y="3419475"/>
            <a:ext cx="775970" cy="238125"/>
          </a:xfrm>
          <a:prstGeom prst="rect">
            <a:avLst/>
          </a:prstGeom>
        </p:spPr>
      </p:pic>
      <p:sp>
        <p:nvSpPr>
          <p:cNvPr id="190" name="文本框 189"/>
          <p:cNvSpPr txBox="1"/>
          <p:nvPr/>
        </p:nvSpPr>
        <p:spPr>
          <a:xfrm>
            <a:off x="613410" y="3707765"/>
            <a:ext cx="11153140"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常用于判断给定物质之间能否发生氧化还原反应。例如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下图中不同价态的硫之间可以发生的氧化还原反应是</a:t>
            </a:r>
            <a:r>
              <a:rPr lang="en-US" b="0">
                <a:latin typeface="微软雅黑" panose="020B0503020204020204" charset="-122"/>
                <a:ea typeface="微软雅黑" panose="020B0503020204020204" charset="-122"/>
                <a:cs typeface="微软雅黑" panose="020B0503020204020204" charset="-122"/>
              </a:rPr>
              <a:t>①②③④,</a:t>
            </a:r>
            <a:r>
              <a:rPr lang="zh-CN" b="0">
                <a:latin typeface="微软雅黑" panose="020B0503020204020204" charset="-122"/>
                <a:ea typeface="微软雅黑" panose="020B0503020204020204" charset="-122"/>
                <a:cs typeface="微软雅黑" panose="020B0503020204020204" charset="-122"/>
              </a:rPr>
              <a:t>而不会出现</a:t>
            </a:r>
            <a:r>
              <a:rPr lang="en-US" b="0">
                <a:latin typeface="微软雅黑" panose="020B0503020204020204" charset="-122"/>
                <a:ea typeface="微软雅黑" panose="020B0503020204020204" charset="-122"/>
                <a:cs typeface="微软雅黑" panose="020B0503020204020204" charset="-122"/>
              </a:rPr>
              <a:t>⑤</a:t>
            </a:r>
            <a:r>
              <a:rPr lang="zh-CN" b="0">
                <a:latin typeface="微软雅黑" panose="020B0503020204020204" charset="-122"/>
                <a:ea typeface="微软雅黑" panose="020B0503020204020204" charset="-122"/>
                <a:cs typeface="微软雅黑" panose="020B0503020204020204" charset="-122"/>
              </a:rPr>
              <a:t>中</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转化为</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而</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转化为</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的情况。</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218" name="image206.jpeg"/>
          <p:cNvPicPr>
            <a:picLocks noChangeAspect="1"/>
          </p:cNvPicPr>
          <p:nvPr>
            <p:custDataLst>
              <p:tags r:id="rId3"/>
            </p:custDataLst>
          </p:nvPr>
        </p:nvPicPr>
        <p:blipFill>
          <a:blip r:embed="rId4"/>
          <a:stretch>
            <a:fillRect/>
          </a:stretch>
        </p:blipFill>
        <p:spPr>
          <a:xfrm>
            <a:off x="4387850" y="4642485"/>
            <a:ext cx="2977515" cy="1559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899795"/>
            <a:ext cx="11049000" cy="1753235"/>
          </a:xfrm>
          <a:prstGeom prst="rect">
            <a:avLst/>
          </a:prstGeom>
          <a:noFill/>
          <a:ln w="9525">
            <a:noFill/>
          </a:ln>
        </p:spPr>
        <p:txBody>
          <a:bodyPr wrap="square">
            <a:sp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歧化反应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中间价</a:t>
            </a:r>
            <a:r>
              <a:rPr lang="en-US" altLang="zh-CN" b="0">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高价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低价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具有多种价态的元素</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如氯、硫、氮和磷元素等</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均可发生歧化反应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+2NaOH       NaCl+NaClO+H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3238500" y="1079500"/>
            <a:ext cx="414020" cy="247650"/>
          </a:xfrm>
          <a:prstGeom prst="rect">
            <a:avLst/>
          </a:prstGeom>
          <a:noFill/>
          <a:ln w="9525">
            <a:noFill/>
          </a:ln>
        </p:spPr>
      </p:pic>
      <p:pic>
        <p:nvPicPr>
          <p:cNvPr id="6" name="图片 5"/>
          <p:cNvPicPr/>
          <p:nvPr/>
        </p:nvPicPr>
        <p:blipFill>
          <a:blip r:embed="rId2"/>
          <a:stretch>
            <a:fillRect/>
          </a:stretch>
        </p:blipFill>
        <p:spPr>
          <a:xfrm>
            <a:off x="8801100" y="1492250"/>
            <a:ext cx="414020" cy="278765"/>
          </a:xfrm>
          <a:prstGeom prst="rect">
            <a:avLst/>
          </a:prstGeom>
          <a:noFill/>
          <a:ln w="9525">
            <a:noFill/>
          </a:ln>
        </p:spPr>
      </p:pic>
      <p:pic>
        <p:nvPicPr>
          <p:cNvPr id="7" name="图片 6"/>
          <p:cNvPicPr/>
          <p:nvPr/>
        </p:nvPicPr>
        <p:blipFill>
          <a:blip r:embed="rId3"/>
          <a:stretch>
            <a:fillRect/>
          </a:stretch>
        </p:blipFill>
        <p:spPr>
          <a:xfrm>
            <a:off x="614680" y="1878965"/>
            <a:ext cx="781050" cy="328295"/>
          </a:xfrm>
          <a:prstGeom prst="rect">
            <a:avLst/>
          </a:prstGeom>
          <a:noFill/>
          <a:ln w="9525">
            <a:noFill/>
          </a:ln>
        </p:spPr>
      </p:pic>
      <p:sp>
        <p:nvSpPr>
          <p:cNvPr id="193" name="文本框 192"/>
          <p:cNvSpPr txBox="1"/>
          <p:nvPr/>
        </p:nvSpPr>
        <p:spPr>
          <a:xfrm>
            <a:off x="487680" y="1972945"/>
            <a:ext cx="11049000" cy="16078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可根据化合价变化情况判断反应体系中的剂及产物。如对于反应</a:t>
            </a:r>
            <a:r>
              <a:rPr lang="en-US" b="0">
                <a:latin typeface="微软雅黑" panose="020B0503020204020204" charset="-122"/>
                <a:ea typeface="微软雅黑" panose="020B0503020204020204" charset="-122"/>
                <a:cs typeface="微软雅黑" panose="020B0503020204020204" charset="-122"/>
              </a:rPr>
              <a:t>6HCl+NaClO</a:t>
            </a:r>
            <a:r>
              <a:rPr lang="en-US" b="0" baseline="-25000">
                <a:latin typeface="微软雅黑" panose="020B0503020204020204" charset="-122"/>
                <a:ea typeface="微软雅黑" panose="020B0503020204020204" charset="-122"/>
                <a:cs typeface="微软雅黑" panose="020B0503020204020204" charset="-122"/>
              </a:rPr>
              <a:t>3           </a:t>
            </a:r>
            <a:r>
              <a:rPr lang="en-US">
                <a:latin typeface="微软雅黑" panose="020B0503020204020204" charset="-122"/>
                <a:ea typeface="微软雅黑" panose="020B0503020204020204" charset="-122"/>
                <a:cs typeface="微软雅黑" panose="020B0503020204020204" charset="-122"/>
                <a:sym typeface="+mn-ea"/>
              </a:rPr>
              <a:t>NaCl+3Cl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氧化剂为</a:t>
            </a:r>
            <a:r>
              <a:rPr lang="en-US">
                <a:latin typeface="微软雅黑" panose="020B0503020204020204" charset="-122"/>
                <a:ea typeface="微软雅黑" panose="020B0503020204020204" charset="-122"/>
                <a:cs typeface="微软雅黑" panose="020B0503020204020204" charset="-122"/>
                <a:sym typeface="+mn-ea"/>
              </a:rPr>
              <a:t>NaClO</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还原剂为</a:t>
            </a:r>
            <a:r>
              <a:rPr lang="en-US">
                <a:latin typeface="微软雅黑" panose="020B0503020204020204" charset="-122"/>
                <a:ea typeface="微软雅黑" panose="020B0503020204020204" charset="-122"/>
                <a:cs typeface="微软雅黑" panose="020B0503020204020204" charset="-122"/>
                <a:sym typeface="+mn-ea"/>
              </a:rPr>
              <a:t>HCl,</a:t>
            </a:r>
            <a:r>
              <a:rPr lang="zh-CN">
                <a:latin typeface="微软雅黑" panose="020B0503020204020204" charset="-122"/>
                <a:ea typeface="微软雅黑" panose="020B0503020204020204" charset="-122"/>
                <a:cs typeface="微软雅黑" panose="020B0503020204020204" charset="-122"/>
                <a:sym typeface="+mn-ea"/>
              </a:rPr>
              <a:t>氧化产物和还原产物都为</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9" name="图片 8"/>
          <p:cNvPicPr/>
          <p:nvPr>
            <p:custDataLst>
              <p:tags r:id="rId4"/>
            </p:custDataLst>
          </p:nvPr>
        </p:nvPicPr>
        <p:blipFill>
          <a:blip r:embed="rId2"/>
          <a:stretch>
            <a:fillRect/>
          </a:stretch>
        </p:blipFill>
        <p:spPr>
          <a:xfrm>
            <a:off x="8514080" y="2529840"/>
            <a:ext cx="414020" cy="278765"/>
          </a:xfrm>
          <a:prstGeom prst="rect">
            <a:avLst/>
          </a:prstGeom>
          <a:noFill/>
          <a:ln w="9525">
            <a:noFill/>
          </a:ln>
        </p:spPr>
      </p:pic>
      <p:pic>
        <p:nvPicPr>
          <p:cNvPr id="223" name="image211.jpeg" descr="source:si_idm1036129840;FounderCES"/>
          <p:cNvPicPr>
            <a:picLocks noChangeAspect="1"/>
          </p:cNvPicPr>
          <p:nvPr>
            <p:custDataLst>
              <p:tags r:id="rId5"/>
            </p:custDataLst>
          </p:nvPr>
        </p:nvPicPr>
        <p:blipFill>
          <a:blip r:embed="rId6"/>
          <a:stretch>
            <a:fillRect/>
          </a:stretch>
        </p:blipFill>
        <p:spPr>
          <a:xfrm>
            <a:off x="3421380" y="3580765"/>
            <a:ext cx="4256405" cy="1377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815975"/>
            <a:ext cx="1104900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强弱先后规律</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(1)强弱规律</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在同一个氧化还原反应中,氧化性:氧化剂&gt;氧化产物;还原性:还原剂&gt;还原产物。</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1"/>
          <a:stretch>
            <a:fillRect/>
          </a:stretch>
        </p:blipFill>
        <p:spPr>
          <a:xfrm>
            <a:off x="614680" y="2206625"/>
            <a:ext cx="781050" cy="328295"/>
          </a:xfrm>
          <a:prstGeom prst="rect">
            <a:avLst/>
          </a:prstGeom>
          <a:noFill/>
          <a:ln w="9525">
            <a:noFill/>
          </a:ln>
        </p:spPr>
      </p:pic>
      <p:sp>
        <p:nvSpPr>
          <p:cNvPr id="194" name="文本框 193"/>
          <p:cNvSpPr txBox="1"/>
          <p:nvPr/>
        </p:nvSpPr>
        <p:spPr>
          <a:xfrm>
            <a:off x="487680" y="2137410"/>
            <a:ext cx="11155045" cy="4661535"/>
          </a:xfrm>
          <a:prstGeom prst="rect">
            <a:avLst/>
          </a:prstGeom>
          <a:noFill/>
          <a:ln w="9525">
            <a:noFill/>
          </a:ln>
        </p:spPr>
        <p:txBody>
          <a:bodyPr wrap="square">
            <a:spAutoFit/>
          </a:bodyPr>
          <a:p>
            <a:pPr indent="0">
              <a:lnSpc>
                <a:spcPct val="150000"/>
              </a:lnSpc>
            </a:pPr>
            <a:r>
              <a:rPr lang="en-US" altLang="zh-CN"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用于判断物质氧化性、还原性的强弱。</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先后规律</a:t>
            </a:r>
            <a:r>
              <a:rPr lang="en-US" b="0">
                <a:latin typeface="微软雅黑" panose="020B0503020204020204" charset="-122"/>
                <a:ea typeface="微软雅黑" panose="020B0503020204020204" charset="-122"/>
                <a:cs typeface="微软雅黑" panose="020B0503020204020204" charset="-122"/>
              </a:rPr>
              <a:t>①</a:t>
            </a:r>
            <a:r>
              <a:rPr lang="zh-CN" b="0">
                <a:latin typeface="微软雅黑" panose="020B0503020204020204" charset="-122"/>
                <a:ea typeface="微软雅黑" panose="020B0503020204020204" charset="-122"/>
                <a:cs typeface="微软雅黑" panose="020B0503020204020204" charset="-122"/>
              </a:rPr>
              <a:t>同时含有几种还原剂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发生氧化还原反应时</a:t>
            </a:r>
            <a:r>
              <a:rPr lang="en-US" b="0">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还原性强的优先反应</a:t>
            </a:r>
            <a:r>
              <a:rPr lang="en-US" b="0" u="wavy">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如在</a:t>
            </a:r>
            <a:r>
              <a:rPr lang="en-US" b="0">
                <a:latin typeface="微软雅黑" panose="020B0503020204020204" charset="-122"/>
                <a:ea typeface="微软雅黑" panose="020B0503020204020204" charset="-122"/>
                <a:cs typeface="微软雅黑" panose="020B0503020204020204" charset="-122"/>
              </a:rPr>
              <a:t>FeBr</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溶液中通入少量</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因为还原性</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&gt;Br</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先与</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同时含有几种氧化剂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发生氧化还原反应时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氧化性强的优先反应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如在含有</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Cu</a:t>
            </a:r>
            <a:r>
              <a:rPr lang="en-US" b="0" baseline="30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的溶液中加入铁粉时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因为氧化性</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&gt;Cu</a:t>
            </a:r>
            <a:r>
              <a:rPr lang="en-US" b="0" baseline="30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&gt;H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所以铁粉先与</a:t>
            </a:r>
            <a:r>
              <a:rPr lang="en-US" b="0">
                <a:latin typeface="微软雅黑" panose="020B0503020204020204" charset="-122"/>
                <a:ea typeface="微软雅黑" panose="020B0503020204020204" charset="-122"/>
                <a:cs typeface="微软雅黑" panose="020B0503020204020204" charset="-122"/>
              </a:rPr>
              <a:t>Fe</a:t>
            </a:r>
            <a:r>
              <a:rPr lang="en-US" b="0" baseline="30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反应。</a:t>
            </a:r>
            <a:r>
              <a:rPr lang="en-US" b="0">
                <a:latin typeface="微软雅黑" panose="020B0503020204020204" charset="-122"/>
                <a:ea typeface="微软雅黑" panose="020B0503020204020204" charset="-122"/>
                <a:cs typeface="微软雅黑" panose="020B0503020204020204" charset="-122"/>
              </a:rPr>
              <a:t>③</a:t>
            </a:r>
            <a:r>
              <a:rPr lang="zh-CN" b="0">
                <a:latin typeface="微软雅黑" panose="020B0503020204020204" charset="-122"/>
                <a:ea typeface="微软雅黑" panose="020B0503020204020204" charset="-122"/>
                <a:cs typeface="微软雅黑" panose="020B0503020204020204" charset="-122"/>
              </a:rPr>
              <a:t>常见的强弱顺序氧化性</a:t>
            </a:r>
            <a:r>
              <a:rPr lang="en-US" b="0">
                <a:latin typeface="微软雅黑" panose="020B0503020204020204" charset="-122"/>
                <a:ea typeface="微软雅黑" panose="020B0503020204020204" charset="-122"/>
                <a:cs typeface="微软雅黑" panose="020B0503020204020204" charset="-122"/>
              </a:rPr>
              <a:t>:Mn     </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)&gt;Cl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&gt;Br</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&gt;Fe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&gt;I</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&gt;</a:t>
            </a:r>
            <a:r>
              <a:rPr lang="zh-CN">
                <a:latin typeface="微软雅黑" panose="020B0503020204020204" charset="-122"/>
                <a:ea typeface="微软雅黑" panose="020B0503020204020204" charset="-122"/>
                <a:cs typeface="微软雅黑" panose="020B0503020204020204" charset="-122"/>
                <a:sym typeface="+mn-ea"/>
              </a:rPr>
              <a:t>稀</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&gt;S;</a:t>
            </a:r>
            <a:r>
              <a:rPr lang="zh-CN">
                <a:latin typeface="微软雅黑" panose="020B0503020204020204" charset="-122"/>
                <a:ea typeface="微软雅黑" panose="020B0503020204020204" charset="-122"/>
                <a:cs typeface="微软雅黑" panose="020B0503020204020204" charset="-122"/>
                <a:sym typeface="+mn-ea"/>
              </a:rPr>
              <a:t>还原性</a:t>
            </a:r>
            <a:r>
              <a:rPr lang="en-US">
                <a:latin typeface="微软雅黑" panose="020B0503020204020204" charset="-122"/>
                <a:ea typeface="微软雅黑" panose="020B0503020204020204" charset="-122"/>
                <a:cs typeface="微软雅黑" panose="020B0503020204020204" charset="-122"/>
                <a:sym typeface="+mn-ea"/>
              </a:rPr>
              <a:t>:Mn</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&lt;Cl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&lt;Br</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&lt;Fe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&lt;I</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&lt;SO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      )&lt;S</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latin typeface="微软雅黑" panose="020B0503020204020204" charset="-122"/>
                <a:ea typeface="微软雅黑" panose="020B0503020204020204" charset="-122"/>
                <a:cs typeface="微软雅黑" panose="020B0503020204020204" charset="-122"/>
              </a:rPr>
              <a:t>   </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rcRect l="56450" t="-15385"/>
          <a:stretch>
            <a:fillRect/>
          </a:stretch>
        </p:blipFill>
        <p:spPr>
          <a:xfrm>
            <a:off x="1682115" y="5086350"/>
            <a:ext cx="337185" cy="381000"/>
          </a:xfrm>
          <a:prstGeom prst="rect">
            <a:avLst/>
          </a:prstGeom>
          <a:noFill/>
          <a:ln w="9525">
            <a:noFill/>
          </a:ln>
        </p:spPr>
      </p:pic>
      <p:pic>
        <p:nvPicPr>
          <p:cNvPr id="8" name="图片 7"/>
          <p:cNvPicPr/>
          <p:nvPr/>
        </p:nvPicPr>
        <p:blipFill>
          <a:blip r:embed="rId3"/>
          <a:srcRect l="56053" t="-9663"/>
          <a:stretch>
            <a:fillRect/>
          </a:stretch>
        </p:blipFill>
        <p:spPr>
          <a:xfrm>
            <a:off x="4490085" y="5495925"/>
            <a:ext cx="372110" cy="3784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815975"/>
            <a:ext cx="1104900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守恒规律</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在氧化还原反应中:</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还原剂失电子总数=氧化剂得电子总数</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氧化剂化合价降低总数值=还原剂化合价升高总数值</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6" name="文本框 195"/>
          <p:cNvSpPr txBox="1"/>
          <p:nvPr/>
        </p:nvSpPr>
        <p:spPr>
          <a:xfrm>
            <a:off x="487680" y="882650"/>
            <a:ext cx="11085830" cy="1337945"/>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b="0">
                <a:solidFill>
                  <a:srgbClr val="FF0000"/>
                </a:solidFill>
                <a:latin typeface="微软雅黑" panose="020B0503020204020204" charset="-122"/>
                <a:ea typeface="微软雅黑" panose="020B0503020204020204" charset="-122"/>
                <a:cs typeface="微软雅黑" panose="020B0503020204020204" charset="-122"/>
              </a:rPr>
              <a:t>3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北京</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12,3</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zh-CN" b="0">
                <a:latin typeface="微软雅黑" panose="020B0503020204020204" charset="-122"/>
                <a:ea typeface="微软雅黑" panose="020B0503020204020204" charset="-122"/>
                <a:cs typeface="微软雅黑" panose="020B0503020204020204" charset="-122"/>
              </a:rPr>
              <a:t>离子化合物</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CaH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与水的反应分别为</a:t>
            </a:r>
            <a:endParaRPr lang="en-US" b="0">
              <a:latin typeface="微软雅黑" panose="020B0503020204020204" charset="-122"/>
              <a:ea typeface="微软雅黑" panose="020B0503020204020204" charset="-122"/>
              <a:cs typeface="微软雅黑" panose="020B0503020204020204" charset="-122"/>
            </a:endParaRPr>
          </a:p>
          <a:p>
            <a:endParaRPr lang="en-US" altLang="en-US" b="0">
              <a:latin typeface="微软雅黑" panose="020B0503020204020204" charset="-122"/>
              <a:ea typeface="微软雅黑" panose="020B0503020204020204" charset="-122"/>
              <a:cs typeface="微软雅黑" panose="020B0503020204020204" charset="-122"/>
            </a:endParaRPr>
          </a:p>
        </p:txBody>
      </p:sp>
      <p:sp>
        <p:nvSpPr>
          <p:cNvPr id="198" name="文本框 197"/>
          <p:cNvSpPr txBox="1"/>
          <p:nvPr/>
        </p:nvSpPr>
        <p:spPr>
          <a:xfrm>
            <a:off x="487680" y="2220595"/>
            <a:ext cx="11085830" cy="2584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下列说法正确的是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CaH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中均有非极性共价键</a:t>
            </a:r>
            <a:r>
              <a:rPr lang="en-US" b="0">
                <a:latin typeface="微软雅黑" panose="020B0503020204020204" charset="-122"/>
                <a:ea typeface="微软雅黑" panose="020B0503020204020204" charset="-122"/>
                <a:cs typeface="微软雅黑" panose="020B0503020204020204" charset="-122"/>
              </a:rPr>
              <a:t>B.①</a:t>
            </a:r>
            <a:r>
              <a:rPr lang="zh-CN" b="0">
                <a:latin typeface="微软雅黑" panose="020B0503020204020204" charset="-122"/>
                <a:ea typeface="微软雅黑" panose="020B0503020204020204" charset="-122"/>
                <a:cs typeface="微软雅黑" panose="020B0503020204020204" charset="-122"/>
              </a:rPr>
              <a:t>中水发生氧化反应</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中水发生还原反应</a:t>
            </a:r>
            <a:r>
              <a:rPr lang="en-US" b="0">
                <a:latin typeface="微软雅黑" panose="020B0503020204020204" charset="-122"/>
                <a:ea typeface="微软雅黑" panose="020B0503020204020204" charset="-122"/>
                <a:cs typeface="微软雅黑" panose="020B0503020204020204" charset="-122"/>
              </a:rPr>
              <a:t>C.Na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中阴、阳离子个数比为</a:t>
            </a:r>
            <a:r>
              <a:rPr lang="en-US" b="0">
                <a:latin typeface="微软雅黑" panose="020B0503020204020204" charset="-122"/>
                <a:ea typeface="微软雅黑" panose="020B0503020204020204" charset="-122"/>
                <a:cs typeface="微软雅黑" panose="020B0503020204020204" charset="-122"/>
              </a:rPr>
              <a:t>1∶2,CaH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中阴、阳离子个数比为</a:t>
            </a:r>
            <a:r>
              <a:rPr lang="en-US" b="0">
                <a:latin typeface="微软雅黑" panose="020B0503020204020204" charset="-122"/>
                <a:ea typeface="微软雅黑" panose="020B0503020204020204" charset="-122"/>
                <a:cs typeface="微软雅黑" panose="020B0503020204020204" charset="-122"/>
              </a:rPr>
              <a:t>2∶1D.</a:t>
            </a:r>
            <a:r>
              <a:rPr lang="zh-CN" b="0">
                <a:latin typeface="微软雅黑" panose="020B0503020204020204" charset="-122"/>
                <a:ea typeface="微软雅黑" panose="020B0503020204020204" charset="-122"/>
                <a:cs typeface="微软雅黑" panose="020B0503020204020204" charset="-122"/>
              </a:rPr>
              <a:t>当反应</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中转移的电子数相同时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产生的</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的物质的量相同</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487680" y="1830705"/>
            <a:ext cx="4298950" cy="765810"/>
          </a:xfrm>
          <a:prstGeom prst="rect">
            <a:avLst/>
          </a:prstGeom>
        </p:spPr>
      </p:pic>
      <p:sp>
        <p:nvSpPr>
          <p:cNvPr id="7" name="文本框 6"/>
          <p:cNvSpPr txBox="1"/>
          <p:nvPr/>
        </p:nvSpPr>
        <p:spPr>
          <a:xfrm>
            <a:off x="3490595" y="2736850"/>
            <a:ext cx="5080000" cy="368300"/>
          </a:xfrm>
          <a:prstGeom prst="rect">
            <a:avLst/>
          </a:prstGeom>
          <a:noFill/>
          <a:ln w="9525">
            <a:noFill/>
          </a:ln>
        </p:spPr>
        <p:txBody>
          <a:bodyPr>
            <a:spAutoFit/>
          </a:bodyPr>
          <a:p>
            <a:pPr indent="0"/>
            <a:r>
              <a:rPr lang="en-US" b="1">
                <a:solidFill>
                  <a:srgbClr val="FF0000"/>
                </a:solidFill>
                <a:latin typeface="微软雅黑" panose="020B0503020204020204" charset="-122"/>
                <a:ea typeface="微软雅黑" panose="020B0503020204020204" charset="-122"/>
                <a:cs typeface="Times New Roman" panose="02020603050405020304" charset="0"/>
              </a:rPr>
              <a:t>C</a:t>
            </a:r>
            <a:endParaRPr lang="en-US" altLang="en-US" b="1">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198"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487680" y="982345"/>
            <a:ext cx="11175365" cy="299974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的电子式为</a:t>
            </a:r>
            <a:r>
              <a:rPr lang="en-US" b="0">
                <a:latin typeface="微软雅黑" panose="020B0503020204020204" charset="-122"/>
                <a:ea typeface="微软雅黑" panose="020B0503020204020204" charset="-122"/>
                <a:cs typeface="微软雅黑" panose="020B0503020204020204" charset="-122"/>
              </a:rPr>
              <a:t>Na</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Na</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含有离子键和</a:t>
            </a:r>
            <a:r>
              <a:rPr lang="en-US">
                <a:latin typeface="微软雅黑" panose="020B0503020204020204" charset="-122"/>
                <a:ea typeface="微软雅黑" panose="020B0503020204020204" charset="-122"/>
                <a:cs typeface="微软雅黑" panose="020B0503020204020204" charset="-122"/>
                <a:sym typeface="+mn-ea"/>
              </a:rPr>
              <a:t>O—O</a:t>
            </a:r>
            <a:r>
              <a:rPr lang="zh-CN">
                <a:latin typeface="微软雅黑" panose="020B0503020204020204" charset="-122"/>
                <a:ea typeface="微软雅黑" panose="020B0503020204020204" charset="-122"/>
                <a:cs typeface="微软雅黑" panose="020B0503020204020204" charset="-122"/>
                <a:sym typeface="+mn-ea"/>
              </a:rPr>
              <a:t>非极性共价键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阴、阳离子个数比为</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1∶2,CaH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的电子式为</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Ca</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只含有离子键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阴、阳离子个数比为</a:t>
            </a:r>
            <a:r>
              <a:rPr lang="en-US">
                <a:latin typeface="微软雅黑" panose="020B0503020204020204" charset="-122"/>
                <a:ea typeface="微软雅黑" panose="020B0503020204020204" charset="-122"/>
                <a:cs typeface="微软雅黑" panose="020B0503020204020204" charset="-122"/>
                <a:sym typeface="+mn-ea"/>
              </a:rPr>
              <a:t>2∶1,A</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中过氧化钠既发生氧化反应又发生还原反应</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水中各元素的化合价不发生变化</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中水中氢元素的化合价从</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价降为</a:t>
            </a:r>
            <a:r>
              <a:rPr lang="en-US">
                <a:latin typeface="微软雅黑" panose="020B0503020204020204" charset="-122"/>
                <a:ea typeface="微软雅黑" panose="020B0503020204020204" charset="-122"/>
                <a:cs typeface="微软雅黑" panose="020B0503020204020204" charset="-122"/>
                <a:sym typeface="+mn-ea"/>
              </a:rPr>
              <a:t>0</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水发生还原反应</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中转移</a:t>
            </a:r>
            <a:r>
              <a:rPr lang="en-US">
                <a:latin typeface="微软雅黑" panose="020B0503020204020204" charset="-122"/>
                <a:ea typeface="微软雅黑" panose="020B0503020204020204" charset="-122"/>
                <a:cs typeface="微软雅黑" panose="020B0503020204020204" charset="-122"/>
                <a:sym typeface="+mn-ea"/>
              </a:rPr>
              <a:t>2 mol e</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1 mol 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中转移</a:t>
            </a:r>
            <a:r>
              <a:rPr lang="en-US">
                <a:latin typeface="微软雅黑" panose="020B0503020204020204" charset="-122"/>
                <a:ea typeface="微软雅黑" panose="020B0503020204020204" charset="-122"/>
                <a:cs typeface="微软雅黑" panose="020B0503020204020204" charset="-122"/>
                <a:sym typeface="+mn-ea"/>
              </a:rPr>
              <a:t>2 mol e</a:t>
            </a:r>
            <a:r>
              <a:rPr lang="en-US" baseline="30000">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生成</a:t>
            </a:r>
            <a:r>
              <a:rPr lang="en-US">
                <a:latin typeface="微软雅黑" panose="020B0503020204020204" charset="-122"/>
                <a:ea typeface="微软雅黑" panose="020B0503020204020204" charset="-122"/>
                <a:cs typeface="微软雅黑" panose="020B0503020204020204" charset="-122"/>
                <a:sym typeface="+mn-ea"/>
              </a:rPr>
              <a:t>2 mol 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故反应</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中转移的电子数相同时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产生的</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的物质的量不同</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1"/>
            </p:custDataLst>
          </p:nvPr>
        </p:nvPicPr>
        <p:blipFill>
          <a:blip r:embed="rId2"/>
          <a:stretch>
            <a:fillRect/>
          </a:stretch>
        </p:blipFill>
        <p:spPr>
          <a:xfrm>
            <a:off x="3804285" y="982345"/>
            <a:ext cx="1122045" cy="638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800" dirty="0">
                  <a:latin typeface="+mj-lt"/>
                  <a:ea typeface="黑体" panose="02010609060101010101" charset="-122"/>
                  <a:cs typeface="+mj-lt"/>
                </a:rPr>
                <a:t>专题1</a:t>
              </a: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863975" y="2727960"/>
            <a:ext cx="6035675" cy="193802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5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氧化还原反应方程式</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a:p>
            <a:pPr algn="ctr" defTabSz="1219200">
              <a:lnSpc>
                <a:spcPct val="15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的书写及相关计算</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 name="文本框 199"/>
          <p:cNvSpPr txBox="1"/>
          <p:nvPr/>
        </p:nvSpPr>
        <p:spPr>
          <a:xfrm>
            <a:off x="910590" y="1079500"/>
            <a:ext cx="10370820" cy="4523105"/>
          </a:xfrm>
          <a:prstGeom prst="rect">
            <a:avLst/>
          </a:prstGeom>
          <a:noFill/>
          <a:ln w="9525">
            <a:noFill/>
          </a:ln>
        </p:spPr>
        <p:txBody>
          <a:bodyPr wrap="square">
            <a:spAutoFit/>
          </a:bodyPr>
          <a:p>
            <a:pPr indent="0">
              <a:lnSpc>
                <a:spcPct val="200000"/>
              </a:lnSpc>
            </a:pPr>
            <a:r>
              <a:rPr lang="zh-CN" sz="2400" b="0">
                <a:latin typeface="微软雅黑" panose="020B0503020204020204" charset="-122"/>
                <a:ea typeface="微软雅黑" panose="020B0503020204020204" charset="-122"/>
                <a:cs typeface="微软雅黑" panose="020B0503020204020204" charset="-122"/>
              </a:rPr>
              <a:t>氧化还原方程式的书写在选择题中可独立考查</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也可结合陌生信息与电化学一起考查</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在非选择题中</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往往在实验、工艺流程等情境中要求根据题目信息书写陌生的化学方程式。突破这类方程式的书写</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首先须掌握基本的氧化还原方程式配平方法</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在此基础上</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只要抓住反应本质</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得失电子守恒</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利用氧化还原反应配平的技巧和步骤</a:t>
            </a:r>
            <a:r>
              <a:rPr lang="en-US" sz="2400" b="0">
                <a:latin typeface="微软雅黑" panose="020B0503020204020204" charset="-122"/>
                <a:ea typeface="微软雅黑" panose="020B0503020204020204" charset="-122"/>
                <a:cs typeface="微软雅黑" panose="020B0503020204020204" charset="-122"/>
              </a:rPr>
              <a:t>,</a:t>
            </a:r>
            <a:r>
              <a:rPr lang="zh-CN" sz="2400" b="0">
                <a:latin typeface="微软雅黑" panose="020B0503020204020204" charset="-122"/>
                <a:ea typeface="微软雅黑" panose="020B0503020204020204" charset="-122"/>
                <a:cs typeface="微软雅黑" panose="020B0503020204020204" charset="-122"/>
              </a:rPr>
              <a:t>书写就会得心应手。</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1"/>
            </p:custDataLst>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考法1　氧化还原反应方程式的配平</a:t>
            </a:r>
            <a:endParaRPr sz="2400" b="1">
              <a:latin typeface="微软雅黑" panose="020B0503020204020204" charset="-122"/>
              <a:ea typeface="微软雅黑" panose="020B0503020204020204" charset="-122"/>
              <a:cs typeface="微软雅黑" panose="020B0503020204020204" charset="-122"/>
            </a:endParaRPr>
          </a:p>
        </p:txBody>
      </p:sp>
      <p:sp>
        <p:nvSpPr>
          <p:cNvPr id="180" name="文本框 179"/>
          <p:cNvSpPr txBox="1"/>
          <p:nvPr/>
        </p:nvSpPr>
        <p:spPr>
          <a:xfrm>
            <a:off x="613410" y="1616075"/>
            <a:ext cx="11202670" cy="506730"/>
          </a:xfrm>
          <a:prstGeom prst="rect">
            <a:avLst/>
          </a:prstGeom>
          <a:noFill/>
          <a:ln w="9525">
            <a:noFill/>
          </a:ln>
        </p:spPr>
        <p:txBody>
          <a:bodyPr wrap="square">
            <a:spAutoFit/>
          </a:bodyPr>
          <a:p>
            <a:pPr indent="0" fontAlgn="auto">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配平原则</a:t>
            </a:r>
            <a:endParaRPr>
              <a:latin typeface="微软雅黑" panose="020B0503020204020204" charset="-122"/>
              <a:ea typeface="微软雅黑" panose="020B0503020204020204" charset="-122"/>
              <a:cs typeface="微软雅黑" panose="020B0503020204020204" charset="-122"/>
            </a:endParaRPr>
          </a:p>
        </p:txBody>
      </p:sp>
      <p:sp>
        <p:nvSpPr>
          <p:cNvPr id="190" name="文本框 189"/>
          <p:cNvSpPr txBox="1"/>
          <p:nvPr/>
        </p:nvSpPr>
        <p:spPr>
          <a:xfrm>
            <a:off x="613410" y="3429635"/>
            <a:ext cx="11153140" cy="506730"/>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氧化还原反应方程式的配平步骤</a:t>
            </a:r>
            <a:endParaRPr b="1">
              <a:latin typeface="微软雅黑" panose="020B0503020204020204" charset="-122"/>
              <a:ea typeface="微软雅黑" panose="020B0503020204020204" charset="-122"/>
              <a:cs typeface="微软雅黑" panose="020B0503020204020204" charset="-122"/>
            </a:endParaRPr>
          </a:p>
        </p:txBody>
      </p:sp>
      <p:pic>
        <p:nvPicPr>
          <p:cNvPr id="234" name="image222.jpeg"/>
          <p:cNvPicPr>
            <a:picLocks noChangeAspect="1"/>
          </p:cNvPicPr>
          <p:nvPr>
            <p:custDataLst>
              <p:tags r:id="rId1"/>
            </p:custDataLst>
          </p:nvPr>
        </p:nvPicPr>
        <p:blipFill>
          <a:blip r:embed="rId2"/>
          <a:stretch>
            <a:fillRect/>
          </a:stretch>
        </p:blipFill>
        <p:spPr>
          <a:xfrm>
            <a:off x="2944495" y="1857375"/>
            <a:ext cx="4906010" cy="1572260"/>
          </a:xfrm>
          <a:prstGeom prst="rect">
            <a:avLst/>
          </a:prstGeom>
        </p:spPr>
      </p:pic>
      <p:pic>
        <p:nvPicPr>
          <p:cNvPr id="236" name="image224.jpeg"/>
          <p:cNvPicPr>
            <a:picLocks noChangeAspect="1"/>
          </p:cNvPicPr>
          <p:nvPr>
            <p:custDataLst>
              <p:tags r:id="rId3"/>
            </p:custDataLst>
          </p:nvPr>
        </p:nvPicPr>
        <p:blipFill>
          <a:blip r:embed="rId4"/>
          <a:stretch>
            <a:fillRect/>
          </a:stretch>
        </p:blipFill>
        <p:spPr>
          <a:xfrm>
            <a:off x="3065145" y="4010025"/>
            <a:ext cx="4785360" cy="2240915"/>
          </a:xfrm>
          <a:prstGeom prst="rect">
            <a:avLst/>
          </a:prstGeom>
        </p:spPr>
      </p:pic>
      <p:pic>
        <p:nvPicPr>
          <p:cNvPr id="237" name="image225.jpeg"/>
          <p:cNvPicPr>
            <a:picLocks noChangeAspect="1"/>
          </p:cNvPicPr>
          <p:nvPr>
            <p:custDataLst>
              <p:tags r:id="rId5"/>
            </p:custDataLst>
          </p:nvPr>
        </p:nvPicPr>
        <p:blipFill>
          <a:blip r:embed="rId6"/>
          <a:stretch>
            <a:fillRect/>
          </a:stretch>
        </p:blipFill>
        <p:spPr>
          <a:xfrm>
            <a:off x="8137525" y="1459865"/>
            <a:ext cx="1296035" cy="397510"/>
          </a:xfrm>
          <a:prstGeom prst="rect">
            <a:avLst/>
          </a:prstGeom>
        </p:spPr>
      </p:pic>
      <p:sp>
        <p:nvSpPr>
          <p:cNvPr id="200" name="文本框 199"/>
          <p:cNvSpPr txBox="1"/>
          <p:nvPr/>
        </p:nvSpPr>
        <p:spPr>
          <a:xfrm>
            <a:off x="8392160" y="2122805"/>
            <a:ext cx="2657475" cy="299974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化学方程式配平观察顺序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一看金属、二看非金属、三看</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元素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离子方程式配平观察顺序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一看金属、二看非金属、三看电荷守恒、四看</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元素。</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80" name="文本框 179"/>
          <p:cNvSpPr txBox="1"/>
          <p:nvPr/>
        </p:nvSpPr>
        <p:spPr>
          <a:xfrm>
            <a:off x="563880" y="832485"/>
            <a:ext cx="11202670" cy="3830955"/>
          </a:xfrm>
          <a:prstGeom prst="rect">
            <a:avLst/>
          </a:prstGeom>
          <a:noFill/>
          <a:ln w="9525">
            <a:noFill/>
          </a:ln>
        </p:spPr>
        <p:txBody>
          <a:bodyPr wrap="square">
            <a:spAutoFit/>
          </a:bodyPr>
          <a:p>
            <a:pPr indent="0" fontAlgn="auto">
              <a:lnSpc>
                <a:spcPct val="150000"/>
              </a:lnSpc>
            </a:pPr>
            <a:r>
              <a:rPr b="1">
                <a:latin typeface="微软雅黑" panose="020B0503020204020204" charset="-122"/>
                <a:ea typeface="微软雅黑" panose="020B0503020204020204" charset="-122"/>
                <a:cs typeface="微软雅黑" panose="020B0503020204020204" charset="-122"/>
              </a:rPr>
              <a:t>3</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氧化还原反应方程式的配平方法</a:t>
            </a:r>
            <a:endParaRPr b="1">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(1)正向配平法</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适合反应物分别是氧化剂、还原剂的反应。如:</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(2)逆向配平法</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适用于一种元素的化合价既升高又降低的反应和分解反应中的氧化还原反应。先确定生成物的化学计量数,然后确定反应物的化学计量数。如:</a:t>
            </a:r>
            <a:endParaRPr>
              <a:latin typeface="微软雅黑" panose="020B0503020204020204" charset="-122"/>
              <a:ea typeface="微软雅黑" panose="020B0503020204020204" charset="-122"/>
              <a:cs typeface="微软雅黑" panose="020B0503020204020204" charset="-122"/>
            </a:endParaRPr>
          </a:p>
        </p:txBody>
      </p:sp>
      <p:pic>
        <p:nvPicPr>
          <p:cNvPr id="239" name="image227.jpeg" descr="source:si_idm1034011200;FounderCES"/>
          <p:cNvPicPr>
            <a:picLocks noChangeAspect="1"/>
          </p:cNvPicPr>
          <p:nvPr>
            <p:custDataLst>
              <p:tags r:id="rId1"/>
            </p:custDataLst>
          </p:nvPr>
        </p:nvPicPr>
        <p:blipFill>
          <a:blip r:embed="rId2"/>
          <a:stretch>
            <a:fillRect/>
          </a:stretch>
        </p:blipFill>
        <p:spPr>
          <a:xfrm>
            <a:off x="3975735" y="2170430"/>
            <a:ext cx="5315585" cy="154686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4208780" y="4251960"/>
            <a:ext cx="4451350" cy="863600"/>
          </a:xfrm>
          <a:prstGeom prst="rect">
            <a:avLst/>
          </a:prstGeom>
        </p:spPr>
      </p:pic>
      <p:sp>
        <p:nvSpPr>
          <p:cNvPr id="200" name="文本框 199"/>
          <p:cNvSpPr txBox="1"/>
          <p:nvPr/>
        </p:nvSpPr>
        <p:spPr>
          <a:xfrm>
            <a:off x="563880" y="4928235"/>
            <a:ext cx="11045825"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由于</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的化合价既升高又降低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而且升降总数要相等</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所以</a:t>
            </a:r>
            <a:r>
              <a:rPr lang="en-US" b="0">
                <a:latin typeface="微软雅黑" panose="020B0503020204020204" charset="-122"/>
                <a:ea typeface="微软雅黑" panose="020B0503020204020204" charset="-122"/>
                <a:cs typeface="微软雅黑" panose="020B0503020204020204" charset="-122"/>
              </a:rPr>
              <a:t>K</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的化学计量数为</a:t>
            </a:r>
            <a:r>
              <a:rPr lang="en-US" b="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,K</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的化学计量数为</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然后确定</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的化学计量数为</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600分考点　能力提升</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2</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物质的分类</a:t>
            </a:r>
            <a:endParaRPr lang="zh-CN" altLang="en-US"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clrChange>
              <a:clrFrom>
                <a:srgbClr val="F9F9F9">
                  <a:alpha val="100000"/>
                </a:srgbClr>
              </a:clrFrom>
              <a:clrTo>
                <a:srgbClr val="F9F9F9">
                  <a:alpha val="100000"/>
                  <a:alpha val="0"/>
                </a:srgbClr>
              </a:clrTo>
            </a:clrChange>
          </a:blip>
          <a:stretch>
            <a:fillRect/>
          </a:stretch>
        </p:blipFill>
        <p:spPr>
          <a:xfrm>
            <a:off x="5398135" y="852805"/>
            <a:ext cx="3416300" cy="5254625"/>
          </a:xfrm>
          <a:prstGeom prst="rect">
            <a:avLst/>
          </a:prstGeom>
        </p:spPr>
      </p:pic>
      <p:sp>
        <p:nvSpPr>
          <p:cNvPr id="121" name="文本框 120"/>
          <p:cNvSpPr txBox="1"/>
          <p:nvPr/>
        </p:nvSpPr>
        <p:spPr>
          <a:xfrm>
            <a:off x="1181100" y="3001645"/>
            <a:ext cx="5080000" cy="368300"/>
          </a:xfrm>
          <a:prstGeom prst="rect">
            <a:avLst/>
          </a:prstGeom>
          <a:noFill/>
          <a:ln w="9525">
            <a:noFill/>
          </a:ln>
        </p:spPr>
        <p:txBody>
          <a:bodyPr>
            <a:spAutoFit/>
          </a:bodyPr>
          <a:p>
            <a:pPr indent="0"/>
            <a:r>
              <a:rPr lang="en-US">
                <a:latin typeface="微软雅黑" panose="020B0503020204020204" charset="-122"/>
                <a:ea typeface="微软雅黑" panose="020B0503020204020204" charset="-122"/>
                <a:cs typeface="微软雅黑" panose="020B0503020204020204" charset="-122"/>
              </a:rPr>
              <a:t>(1)</a:t>
            </a:r>
            <a:r>
              <a:rPr lang="zh-CN">
                <a:latin typeface="微软雅黑" panose="020B0503020204020204" charset="-122"/>
                <a:ea typeface="微软雅黑" panose="020B0503020204020204" charset="-122"/>
                <a:cs typeface="微软雅黑" panose="020B0503020204020204" charset="-122"/>
              </a:rPr>
              <a:t>根据不同分类依据对物质进行分类</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80" name="文本框 179"/>
          <p:cNvSpPr txBox="1"/>
          <p:nvPr/>
        </p:nvSpPr>
        <p:spPr>
          <a:xfrm>
            <a:off x="563880" y="832485"/>
            <a:ext cx="11202670" cy="3415030"/>
          </a:xfrm>
          <a:prstGeom prst="rect">
            <a:avLst/>
          </a:prstGeom>
          <a:noFill/>
          <a:ln w="9525">
            <a:noFill/>
          </a:ln>
        </p:spPr>
        <p:txBody>
          <a:bodyPr wrap="square">
            <a:spAutoFit/>
          </a:bodyPr>
          <a:p>
            <a:pPr indent="0" fontAlgn="auto">
              <a:lnSpc>
                <a:spcPct val="150000"/>
              </a:lnSpc>
            </a:pPr>
            <a:r>
              <a:rPr>
                <a:latin typeface="微软雅黑" panose="020B0503020204020204" charset="-122"/>
                <a:ea typeface="微软雅黑" panose="020B0503020204020204" charset="-122"/>
                <a:cs typeface="微软雅黑" panose="020B0503020204020204" charset="-122"/>
              </a:rPr>
              <a:t>(3)整体配平法</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若某一氧化还原反应中,有三种元素的化合价发生了变化,但其中一种反应物中同时有两种元素化合价升高或降低,这时要进行整体配平。</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如</a:t>
            </a: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,有Cu、S、N三种元素的化合价变化,Cu</a:t>
            </a:r>
            <a:r>
              <a:rPr baseline="-25000">
                <a:latin typeface="微软雅黑" panose="020B0503020204020204" charset="-122"/>
                <a:ea typeface="微软雅黑" panose="020B0503020204020204" charset="-122"/>
                <a:cs typeface="微软雅黑" panose="020B0503020204020204" charset="-122"/>
              </a:rPr>
              <a:t>2</a:t>
            </a:r>
            <a:r>
              <a:rPr>
                <a:latin typeface="微软雅黑" panose="020B0503020204020204" charset="-122"/>
                <a:ea typeface="微软雅黑" panose="020B0503020204020204" charset="-122"/>
                <a:cs typeface="微软雅黑" panose="020B0503020204020204" charset="-122"/>
              </a:rPr>
              <a:t>S中Cu、S元素化合价</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均升高,看作一个整体,</a:t>
            </a: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,配平</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得</a:t>
            </a: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a:t>
            </a:r>
            <a:endParaRPr>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967740" y="2228850"/>
            <a:ext cx="3886200" cy="27940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4937125" y="2216150"/>
            <a:ext cx="412750" cy="30480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2987040" y="2919730"/>
            <a:ext cx="4313555" cy="703580"/>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967740" y="3895090"/>
            <a:ext cx="4597400" cy="279400"/>
          </a:xfrm>
          <a:prstGeom prst="rect">
            <a:avLst/>
          </a:prstGeom>
        </p:spPr>
      </p:pic>
      <p:pic>
        <p:nvPicPr>
          <p:cNvPr id="8" name="图片 7"/>
          <p:cNvPicPr>
            <a:picLocks noChangeAspect="1"/>
          </p:cNvPicPr>
          <p:nvPr>
            <p:custDataLst>
              <p:tags r:id="rId9"/>
            </p:custDataLst>
          </p:nvPr>
        </p:nvPicPr>
        <p:blipFill>
          <a:blip r:embed="rId10"/>
          <a:stretch>
            <a:fillRect/>
          </a:stretch>
        </p:blipFill>
        <p:spPr>
          <a:xfrm>
            <a:off x="5565140" y="3885565"/>
            <a:ext cx="1352550" cy="29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6" name="文本框 195"/>
          <p:cNvSpPr txBox="1"/>
          <p:nvPr/>
        </p:nvSpPr>
        <p:spPr>
          <a:xfrm>
            <a:off x="487680" y="882650"/>
            <a:ext cx="11085830" cy="78359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1</a:t>
            </a:r>
            <a:r>
              <a:rPr lang="en-US" b="0">
                <a:solidFill>
                  <a:srgbClr val="FF0000"/>
                </a:solidFill>
                <a:latin typeface="微软雅黑" panose="020B0503020204020204" charset="-122"/>
                <a:ea typeface="微软雅黑" panose="020B0503020204020204" charset="-122"/>
                <a:cs typeface="微软雅黑" panose="020B0503020204020204" charset="-122"/>
              </a:rPr>
              <a:t>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endParaRPr lang="en-US" altLang="en-US" b="0">
              <a:latin typeface="微软雅黑" panose="020B0503020204020204" charset="-122"/>
              <a:ea typeface="微软雅黑" panose="020B0503020204020204" charset="-122"/>
              <a:cs typeface="微软雅黑" panose="020B0503020204020204" charset="-122"/>
            </a:endParaRPr>
          </a:p>
        </p:txBody>
      </p:sp>
      <p:sp>
        <p:nvSpPr>
          <p:cNvPr id="200" name="文本框 199"/>
          <p:cNvSpPr txBox="1"/>
          <p:nvPr/>
        </p:nvSpPr>
        <p:spPr>
          <a:xfrm>
            <a:off x="601345" y="1411605"/>
            <a:ext cx="10858500" cy="1337945"/>
          </a:xfrm>
          <a:prstGeom prst="rect">
            <a:avLst/>
          </a:prstGeom>
          <a:noFill/>
          <a:ln w="9525">
            <a:noFill/>
          </a:ln>
        </p:spPr>
        <p:txBody>
          <a:bodyPr wrap="square">
            <a:spAutoFit/>
          </a:bodyPr>
          <a:p>
            <a:pPr indent="0">
              <a:lnSpc>
                <a:spcPct val="150000"/>
              </a:lnSpc>
            </a:pPr>
            <a:r>
              <a:rPr lang="en-US" b="0">
                <a:latin typeface="仿宋" panose="02010609060101010101" charset="-122"/>
                <a:ea typeface="仿宋" panose="02010609060101010101" charset="-122"/>
                <a:cs typeface="仿宋" panose="02010609060101010101" charset="-122"/>
              </a:rPr>
              <a:t>[</a:t>
            </a:r>
            <a:r>
              <a:rPr lang="zh-CN" b="0">
                <a:latin typeface="仿宋" panose="02010609060101010101" charset="-122"/>
                <a:ea typeface="仿宋" panose="02010609060101010101" charset="-122"/>
                <a:cs typeface="仿宋" panose="02010609060101010101" charset="-122"/>
              </a:rPr>
              <a:t>北京</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18</a:t>
            </a:r>
            <a:r>
              <a:rPr lang="zh-CN" b="0">
                <a:latin typeface="仿宋" panose="02010609060101010101" charset="-122"/>
                <a:ea typeface="仿宋" panose="02010609060101010101" charset="-122"/>
                <a:cs typeface="仿宋" panose="02010609060101010101" charset="-122"/>
              </a:rPr>
              <a:t>节选</a:t>
            </a:r>
            <a:r>
              <a:rPr lang="en-US" b="0">
                <a:latin typeface="仿宋" panose="02010609060101010101" charset="-122"/>
                <a:ea typeface="仿宋" panose="02010609060101010101" charset="-122"/>
                <a:cs typeface="仿宋" panose="02010609060101010101"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浸银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使用过量</a:t>
            </a:r>
            <a:r>
              <a:rPr lang="en-US" b="0">
                <a:latin typeface="微软雅黑" panose="020B0503020204020204" charset="-122"/>
                <a:ea typeface="微软雅黑" panose="020B0503020204020204" charset="-122"/>
                <a:cs typeface="微软雅黑" panose="020B0503020204020204" charset="-122"/>
              </a:rPr>
              <a:t>FeCl</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CaCl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的混合液作为浸出剂</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将</a:t>
            </a:r>
            <a:r>
              <a:rPr lang="en-US" b="0">
                <a:latin typeface="微软雅黑" panose="020B0503020204020204" charset="-122"/>
                <a:ea typeface="微软雅黑" panose="020B0503020204020204" charset="-122"/>
                <a:cs typeface="微软雅黑" panose="020B0503020204020204" charset="-122"/>
              </a:rPr>
              <a:t>Ag</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a:t>
            </a:r>
            <a:r>
              <a:rPr lang="zh-CN" b="0">
                <a:latin typeface="微软雅黑" panose="020B0503020204020204" charset="-122"/>
                <a:ea typeface="微软雅黑" panose="020B0503020204020204" charset="-122"/>
                <a:cs typeface="微软雅黑" panose="020B0503020204020204" charset="-122"/>
              </a:rPr>
              <a:t>中的银以</a:t>
            </a:r>
            <a:r>
              <a:rPr lang="en-US" b="0">
                <a:latin typeface="微软雅黑" panose="020B0503020204020204" charset="-122"/>
                <a:ea typeface="微软雅黑" panose="020B0503020204020204" charset="-122"/>
                <a:cs typeface="微软雅黑" panose="020B0503020204020204" charset="-122"/>
              </a:rPr>
              <a:t>[AgCl</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形式浸出。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浸银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反应的离子方程式补充完整</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1710690" y="2749550"/>
            <a:ext cx="8281670" cy="1811020"/>
          </a:xfrm>
          <a:prstGeom prst="rect">
            <a:avLst/>
          </a:prstGeom>
        </p:spPr>
      </p:pic>
      <p:sp>
        <p:nvSpPr>
          <p:cNvPr id="4" name="文本框 3"/>
          <p:cNvSpPr txBox="1"/>
          <p:nvPr/>
        </p:nvSpPr>
        <p:spPr>
          <a:xfrm>
            <a:off x="4398010" y="2991485"/>
            <a:ext cx="89979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4Cl</a:t>
            </a:r>
            <a:r>
              <a:rPr lang="en-US" b="0" baseline="30000">
                <a:solidFill>
                  <a:srgbClr val="FF0000"/>
                </a:solidFill>
                <a:latin typeface="微软雅黑" panose="020B0503020204020204" charset="-122"/>
                <a:ea typeface="微软雅黑" panose="020B0503020204020204" charset="-122"/>
                <a:cs typeface="Times New Roman" panose="02020603050405020304" charset="0"/>
              </a:rPr>
              <a:t>-</a:t>
            </a:r>
            <a:endParaRPr lang="en-US" altLang="en-US" b="0" baseline="30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6" name="文本框 5"/>
          <p:cNvSpPr txBox="1"/>
          <p:nvPr/>
        </p:nvSpPr>
        <p:spPr>
          <a:xfrm>
            <a:off x="1900555" y="2991485"/>
            <a:ext cx="89979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2</a:t>
            </a:r>
            <a:endParaRPr lang="en-US" altLang="en-US" b="0" baseline="30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8" name="文本框 7"/>
          <p:cNvSpPr txBox="1"/>
          <p:nvPr/>
        </p:nvSpPr>
        <p:spPr>
          <a:xfrm>
            <a:off x="6096000" y="3837305"/>
            <a:ext cx="97345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2Fe</a:t>
            </a:r>
            <a:r>
              <a:rPr lang="en-US" b="0" baseline="30000">
                <a:solidFill>
                  <a:srgbClr val="FF0000"/>
                </a:solidFill>
                <a:latin typeface="微软雅黑" panose="020B0503020204020204" charset="-122"/>
                <a:ea typeface="微软雅黑" panose="020B0503020204020204" charset="-122"/>
                <a:cs typeface="Times New Roman" panose="02020603050405020304" charset="0"/>
              </a:rPr>
              <a:t>2+</a:t>
            </a:r>
            <a:endParaRPr lang="en-US" altLang="en-US" b="0" baseline="3000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9" name="文本框 8"/>
          <p:cNvSpPr txBox="1"/>
          <p:nvPr/>
        </p:nvSpPr>
        <p:spPr>
          <a:xfrm>
            <a:off x="601345" y="4540885"/>
            <a:ext cx="10972165" cy="119189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【解析】根据原子守恒、电荷守恒与得失电子守恒可得</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浸银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反应的离子方程式为</a:t>
            </a:r>
            <a:r>
              <a:rPr lang="en-US" b="0">
                <a:latin typeface="微软雅黑" panose="020B0503020204020204" charset="-122"/>
                <a:ea typeface="微软雅黑" panose="020B0503020204020204" charset="-122"/>
                <a:cs typeface="微软雅黑" panose="020B0503020204020204" charset="-122"/>
              </a:rPr>
              <a:t>2Fe</a:t>
            </a:r>
            <a:r>
              <a:rPr lang="en-US" b="0" baseline="30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+Ag</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S+4Cl</a:t>
            </a:r>
            <a:r>
              <a:rPr lang="en-US" b="0" baseline="30000">
                <a:latin typeface="微软雅黑" panose="020B0503020204020204" charset="-122"/>
                <a:ea typeface="微软雅黑" panose="020B0503020204020204" charset="-122"/>
                <a:cs typeface="微软雅黑" panose="020B0503020204020204" charset="-122"/>
              </a:rPr>
              <a:t>-                 </a:t>
            </a:r>
            <a:endParaRPr lang="en-US" b="0" baseline="300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baseline="3000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 2Fe</a:t>
            </a:r>
            <a:r>
              <a:rPr lang="en-US" baseline="30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+2[AgCl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3000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
          <a:stretch>
            <a:fillRect/>
          </a:stretch>
        </p:blipFill>
        <p:spPr>
          <a:xfrm>
            <a:off x="11049000" y="4692015"/>
            <a:ext cx="410845" cy="288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200" grpId="0"/>
      <p:bldP spid="6" grpId="0"/>
      <p:bldP spid="4" grpId="0"/>
      <p:bldP spid="8"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考法2　信息型氧化还原反应方程式的书写</a:t>
            </a:r>
            <a:endParaRPr sz="2400" b="1">
              <a:latin typeface="微软雅黑" panose="020B0503020204020204" charset="-122"/>
              <a:ea typeface="微软雅黑" panose="020B0503020204020204" charset="-122"/>
              <a:cs typeface="微软雅黑" panose="020B0503020204020204" charset="-122"/>
            </a:endParaRPr>
          </a:p>
        </p:txBody>
      </p:sp>
      <p:sp>
        <p:nvSpPr>
          <p:cNvPr id="180" name="文本框 179"/>
          <p:cNvSpPr txBox="1"/>
          <p:nvPr/>
        </p:nvSpPr>
        <p:spPr>
          <a:xfrm>
            <a:off x="613410" y="1616075"/>
            <a:ext cx="11202670" cy="1337945"/>
          </a:xfrm>
          <a:prstGeom prst="rect">
            <a:avLst/>
          </a:prstGeom>
          <a:noFill/>
          <a:ln w="9525">
            <a:noFill/>
          </a:ln>
        </p:spPr>
        <p:txBody>
          <a:bodyPr wrap="square">
            <a:spAutoFit/>
          </a:bodyPr>
          <a:p>
            <a:pPr indent="0" fontAlgn="auto">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“信息给予型”陌生方程式的书写</a:t>
            </a:r>
            <a:endParaRPr b="1">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书写时抓住反应本质“得失电子守恒”,利用氧化还原反应配平的方法和技巧。</a:t>
            </a:r>
            <a:endParaRPr>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一般书写步骤</a:t>
            </a:r>
            <a:endParaRPr>
              <a:latin typeface="微软雅黑" panose="020B0503020204020204" charset="-122"/>
              <a:ea typeface="微软雅黑" panose="020B0503020204020204" charset="-122"/>
              <a:cs typeface="微软雅黑" panose="020B0503020204020204" charset="-122"/>
            </a:endParaRPr>
          </a:p>
        </p:txBody>
      </p:sp>
      <p:pic>
        <p:nvPicPr>
          <p:cNvPr id="251" name="image239.jpeg"/>
          <p:cNvPicPr>
            <a:picLocks noChangeAspect="1"/>
          </p:cNvPicPr>
          <p:nvPr>
            <p:custDataLst>
              <p:tags r:id="rId1"/>
            </p:custDataLst>
          </p:nvPr>
        </p:nvPicPr>
        <p:blipFill>
          <a:blip r:embed="rId2"/>
          <a:stretch>
            <a:fillRect/>
          </a:stretch>
        </p:blipFill>
        <p:spPr>
          <a:xfrm>
            <a:off x="6565900" y="1050290"/>
            <a:ext cx="608330" cy="347345"/>
          </a:xfrm>
          <a:prstGeom prst="rect">
            <a:avLst/>
          </a:prstGeom>
        </p:spPr>
      </p:pic>
      <p:pic>
        <p:nvPicPr>
          <p:cNvPr id="253" name="image241.jpeg"/>
          <p:cNvPicPr>
            <a:picLocks noChangeAspect="1"/>
          </p:cNvPicPr>
          <p:nvPr>
            <p:custDataLst>
              <p:tags r:id="rId3"/>
            </p:custDataLst>
          </p:nvPr>
        </p:nvPicPr>
        <p:blipFill>
          <a:blip r:embed="rId4"/>
          <a:stretch>
            <a:fillRect/>
          </a:stretch>
        </p:blipFill>
        <p:spPr>
          <a:xfrm>
            <a:off x="2463800" y="2763520"/>
            <a:ext cx="5988050" cy="2839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01" name="文本框 200"/>
          <p:cNvSpPr txBox="1"/>
          <p:nvPr/>
        </p:nvSpPr>
        <p:spPr>
          <a:xfrm>
            <a:off x="596900" y="832485"/>
            <a:ext cx="11008995" cy="299974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缺项氧化还原反应方程式的配平</a:t>
            </a:r>
            <a:r>
              <a:rPr lang="zh-CN" b="0">
                <a:latin typeface="微软雅黑" panose="020B0503020204020204" charset="-122"/>
                <a:ea typeface="微软雅黑" panose="020B0503020204020204" charset="-122"/>
                <a:cs typeface="微软雅黑" panose="020B0503020204020204" charset="-122"/>
              </a:rPr>
              <a:t>缺项反应方程式中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某些反应物或生成物的分子式没有写出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一般为水、酸</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一般为</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或碱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一般为</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或</a:t>
            </a:r>
            <a:r>
              <a:rPr lang="en-US" b="0">
                <a:latin typeface="微软雅黑" panose="020B0503020204020204" charset="-122"/>
                <a:ea typeface="微软雅黑" panose="020B0503020204020204" charset="-122"/>
                <a:cs typeface="微软雅黑" panose="020B0503020204020204" charset="-122"/>
              </a:rPr>
              <a:t>KOH)</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方法先用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化合价升降法</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配平含有变价元素的已知物的化学计量数</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然后由原子守恒确定未知物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再根据原子守恒进行配平。</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补项原则</a:t>
            </a:r>
            <a:r>
              <a:rPr lang="en-US" altLang="zh-CN" b="0">
                <a:latin typeface="微软雅黑" panose="020B0503020204020204" charset="-122"/>
                <a:ea typeface="微软雅黑" panose="020B0503020204020204" charset="-122"/>
                <a:cs typeface="微软雅黑" panose="020B0503020204020204" charset="-122"/>
              </a:rPr>
              <a:t>                                                               (3)组合方式</a:t>
            </a:r>
            <a:endParaRPr lang="en-US" altLang="zh-CN"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951865" y="3902710"/>
          <a:ext cx="5072380" cy="889635"/>
        </p:xfrm>
        <a:graphic>
          <a:graphicData uri="http://schemas.openxmlformats.org/drawingml/2006/table">
            <a:tbl>
              <a:tblPr/>
              <a:tblGrid>
                <a:gridCol w="1567180"/>
                <a:gridCol w="3505200"/>
              </a:tblGrid>
              <a:tr h="296545">
                <a:tc>
                  <a:txBody>
                    <a:bodyPr/>
                    <a:p>
                      <a:pPr indent="0" algn="ctr">
                        <a:buNone/>
                      </a:pPr>
                      <a:r>
                        <a:rPr lang="en-US" sz="1800" b="0">
                          <a:latin typeface="微软雅黑" panose="020B0503020204020204" charset="-122"/>
                          <a:ea typeface="微软雅黑" panose="020B0503020204020204" charset="-122"/>
                          <a:cs typeface="Calibri" panose="020F0502020204030204" charset="0"/>
                        </a:rPr>
                        <a:t>条件</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补项原则</a:t>
                      </a:r>
                      <a:endParaRPr lang="en-US" altLang="en-US" sz="18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6545">
                <a:tc>
                  <a:txBody>
                    <a:bodyPr/>
                    <a:p>
                      <a:pPr indent="0" algn="ctr">
                        <a:buNone/>
                      </a:pPr>
                      <a:r>
                        <a:rPr lang="en-US" sz="1800" b="0">
                          <a:latin typeface="微软雅黑" panose="020B0503020204020204" charset="-122"/>
                          <a:ea typeface="微软雅黑" panose="020B0503020204020204" charset="-122"/>
                          <a:cs typeface="Calibri" panose="020F0502020204030204" charset="0"/>
                        </a:rPr>
                        <a:t>酸性条件下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缺氢或多氧补H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,少氧补H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a:t>
                      </a:r>
                      <a:endParaRPr lang="en-US" altLang="en-US" sz="18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96545">
                <a:tc>
                  <a:txBody>
                    <a:bodyPr/>
                    <a:p>
                      <a:pPr indent="0" algn="ctr">
                        <a:buNone/>
                      </a:pPr>
                      <a:r>
                        <a:rPr lang="en-US" sz="1800" b="0">
                          <a:latin typeface="微软雅黑" panose="020B0503020204020204" charset="-122"/>
                          <a:ea typeface="微软雅黑" panose="020B0503020204020204" charset="-122"/>
                          <a:cs typeface="Calibri" panose="020F0502020204030204" charset="0"/>
                        </a:rPr>
                        <a:t>碱性条件下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微软雅黑" panose="020B0503020204020204" charset="-122"/>
                        </a:rPr>
                        <a:t>缺氢或多氧补H</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O,少氧补OH</a:t>
                      </a:r>
                      <a:r>
                        <a:rPr lang="en-US" sz="1800" b="0" baseline="30000">
                          <a:latin typeface="微软雅黑" panose="020B0503020204020204" charset="-122"/>
                          <a:ea typeface="微软雅黑" panose="020B0503020204020204" charset="-122"/>
                          <a:cs typeface="微软雅黑" panose="020B0503020204020204" charset="-122"/>
                        </a:rPr>
                        <a:t>-</a:t>
                      </a:r>
                      <a:endParaRPr lang="en-US" altLang="en-US" sz="1800" b="0" baseline="3000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custDataLst>
              <p:tags r:id="rId2"/>
            </p:custDataLst>
          </p:nvPr>
        </p:nvGraphicFramePr>
        <p:xfrm>
          <a:off x="6327140" y="3870960"/>
          <a:ext cx="5278755" cy="2228850"/>
        </p:xfrm>
        <a:graphic>
          <a:graphicData uri="http://schemas.openxmlformats.org/drawingml/2006/table">
            <a:tbl>
              <a:tblPr/>
              <a:tblGrid>
                <a:gridCol w="817880"/>
                <a:gridCol w="1049655"/>
                <a:gridCol w="1049655"/>
                <a:gridCol w="2361565"/>
              </a:tblGrid>
              <a:tr h="445770">
                <a:tc>
                  <a:txBody>
                    <a:bodyPr/>
                    <a:p>
                      <a:pPr indent="0" algn="ctr">
                        <a:buNone/>
                      </a:pPr>
                      <a:r>
                        <a:rPr lang="en-US" sz="1800" b="0">
                          <a:latin typeface="微软雅黑" panose="020B0503020204020204" charset="-122"/>
                          <a:ea typeface="微软雅黑" panose="020B0503020204020204" charset="-122"/>
                          <a:cs typeface="Calibri" panose="020F0502020204030204" charset="0"/>
                        </a:rPr>
                        <a:t>组合</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反应物</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生成物</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使用条件</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5770">
                <a:tc>
                  <a:txBody>
                    <a:bodyPr/>
                    <a:p>
                      <a:pPr indent="0" algn="ctr">
                        <a:buNone/>
                      </a:pPr>
                      <a:r>
                        <a:rPr lang="en-US" sz="1800" b="0">
                          <a:latin typeface="微软雅黑" panose="020B0503020204020204" charset="-122"/>
                          <a:ea typeface="微软雅黑" panose="020B0503020204020204" charset="-122"/>
                          <a:cs typeface="Calibri" panose="020F0502020204030204" charset="0"/>
                        </a:rPr>
                        <a:t>一</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酸性溶液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5770">
                <a:tc>
                  <a:txBody>
                    <a:bodyPr/>
                    <a:p>
                      <a:pPr indent="0" algn="ctr">
                        <a:buNone/>
                      </a:pPr>
                      <a:r>
                        <a:rPr lang="en-US" sz="1800" b="0">
                          <a:latin typeface="微软雅黑" panose="020B0503020204020204" charset="-122"/>
                          <a:ea typeface="微软雅黑" panose="020B0503020204020204" charset="-122"/>
                          <a:cs typeface="Calibri" panose="020F0502020204030204" charset="0"/>
                        </a:rPr>
                        <a:t>二</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酸性或中性溶液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5770">
                <a:tc>
                  <a:txBody>
                    <a:bodyPr/>
                    <a:p>
                      <a:pPr indent="0" algn="ctr">
                        <a:buNone/>
                      </a:pPr>
                      <a:r>
                        <a:rPr lang="en-US" sz="1800" b="0">
                          <a:latin typeface="微软雅黑" panose="020B0503020204020204" charset="-122"/>
                          <a:ea typeface="微软雅黑" panose="020B0503020204020204" charset="-122"/>
                          <a:cs typeface="Calibri" panose="020F0502020204030204" charset="0"/>
                        </a:rPr>
                        <a:t>三</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OH</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碱性溶液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45770">
                <a:tc>
                  <a:txBody>
                    <a:bodyPr/>
                    <a:p>
                      <a:pPr indent="0" algn="ctr">
                        <a:buNone/>
                      </a:pPr>
                      <a:r>
                        <a:rPr lang="en-US" sz="1800" b="0">
                          <a:latin typeface="微软雅黑" panose="020B0503020204020204" charset="-122"/>
                          <a:ea typeface="微软雅黑" panose="020B0503020204020204" charset="-122"/>
                          <a:cs typeface="Calibri" panose="020F0502020204030204" charset="0"/>
                        </a:rPr>
                        <a:t>四</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OH</a:t>
                      </a:r>
                      <a:r>
                        <a:rPr lang="en-US" sz="1800" b="0" baseline="3000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碱性或中性溶液</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6" name="文本框 195"/>
          <p:cNvSpPr txBox="1"/>
          <p:nvPr/>
        </p:nvSpPr>
        <p:spPr>
          <a:xfrm>
            <a:off x="487045" y="701040"/>
            <a:ext cx="11085830" cy="78359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2</a:t>
            </a:r>
            <a:r>
              <a:rPr lang="en-US" b="0">
                <a:solidFill>
                  <a:srgbClr val="FF0000"/>
                </a:solidFill>
                <a:latin typeface="微软雅黑" panose="020B0503020204020204" charset="-122"/>
                <a:ea typeface="微软雅黑" panose="020B0503020204020204" charset="-122"/>
                <a:cs typeface="微软雅黑" panose="020B0503020204020204" charset="-122"/>
              </a:rPr>
              <a:t>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endParaRPr lang="en-US" altLang="en-US" b="0">
              <a:latin typeface="微软雅黑" panose="020B0503020204020204" charset="-122"/>
              <a:ea typeface="微软雅黑" panose="020B0503020204020204" charset="-122"/>
              <a:cs typeface="微软雅黑" panose="020B0503020204020204" charset="-122"/>
            </a:endParaRPr>
          </a:p>
        </p:txBody>
      </p:sp>
      <p:sp>
        <p:nvSpPr>
          <p:cNvPr id="200" name="文本框 199"/>
          <p:cNvSpPr txBox="1"/>
          <p:nvPr/>
        </p:nvSpPr>
        <p:spPr>
          <a:xfrm>
            <a:off x="487680" y="1049020"/>
            <a:ext cx="10858500" cy="1753235"/>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(1)</a:t>
            </a:r>
            <a:r>
              <a:rPr b="0">
                <a:latin typeface="仿宋" panose="02010609060101010101" charset="-122"/>
                <a:ea typeface="仿宋" panose="02010609060101010101" charset="-122"/>
                <a:cs typeface="仿宋" panose="02010609060101010101" charset="-122"/>
              </a:rPr>
              <a:t>[浙江2023年6月·18节选]</a:t>
            </a:r>
            <a:r>
              <a:rPr b="0">
                <a:latin typeface="微软雅黑" panose="020B0503020204020204" charset="-122"/>
                <a:ea typeface="微软雅黑" panose="020B0503020204020204" charset="-122"/>
                <a:cs typeface="微软雅黑" panose="020B0503020204020204" charset="-122"/>
              </a:rPr>
              <a:t>工业上煅烧含硫矿物产生的SO</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,可以按如下流程脱除和利用:</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已知:</a:t>
            </a:r>
            <a:endParaRPr b="0">
              <a:latin typeface="微软雅黑" panose="020B0503020204020204" charset="-122"/>
              <a:ea typeface="微软雅黑" panose="020B0503020204020204" charset="-122"/>
              <a:cs typeface="微软雅黑" panose="020B0503020204020204" charset="-122"/>
            </a:endParaRPr>
          </a:p>
        </p:txBody>
      </p:sp>
      <p:pic>
        <p:nvPicPr>
          <p:cNvPr id="256" name="image244.jpeg"/>
          <p:cNvPicPr>
            <a:picLocks noChangeAspect="1"/>
          </p:cNvPicPr>
          <p:nvPr/>
        </p:nvPicPr>
        <p:blipFill>
          <a:blip r:embed="rId1"/>
          <a:stretch>
            <a:fillRect/>
          </a:stretch>
        </p:blipFill>
        <p:spPr>
          <a:xfrm>
            <a:off x="5593715" y="1617345"/>
            <a:ext cx="5506720" cy="1270635"/>
          </a:xfrm>
          <a:prstGeom prst="rect">
            <a:avLst/>
          </a:prstGeom>
        </p:spPr>
      </p:pic>
      <p:pic>
        <p:nvPicPr>
          <p:cNvPr id="5" name="图片 4"/>
          <p:cNvPicPr>
            <a:picLocks noChangeAspect="1"/>
          </p:cNvPicPr>
          <p:nvPr/>
        </p:nvPicPr>
        <p:blipFill>
          <a:blip r:embed="rId2"/>
          <a:stretch>
            <a:fillRect/>
          </a:stretch>
        </p:blipFill>
        <p:spPr>
          <a:xfrm>
            <a:off x="1141095" y="1971040"/>
            <a:ext cx="2630805" cy="996950"/>
          </a:xfrm>
          <a:prstGeom prst="rect">
            <a:avLst/>
          </a:prstGeom>
        </p:spPr>
      </p:pic>
      <p:sp>
        <p:nvSpPr>
          <p:cNvPr id="201" name="文本框 200"/>
          <p:cNvSpPr txBox="1"/>
          <p:nvPr/>
        </p:nvSpPr>
        <p:spPr>
          <a:xfrm>
            <a:off x="487680" y="2802255"/>
            <a:ext cx="11085195" cy="341503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请回答</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富氧煅烧煤产生的低浓度</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可以在炉内添加</a:t>
            </a:r>
            <a:r>
              <a:rPr lang="en-US" b="0">
                <a:latin typeface="微软雅黑" panose="020B0503020204020204" charset="-122"/>
                <a:ea typeface="微软雅黑" panose="020B0503020204020204" charset="-122"/>
                <a:cs typeface="微软雅黑" panose="020B0503020204020204" charset="-122"/>
              </a:rPr>
              <a:t>CaCO</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通过途径</a:t>
            </a:r>
            <a:r>
              <a:rPr lang="en-US" b="0">
                <a:latin typeface="微软雅黑" panose="020B0503020204020204" charset="-122"/>
                <a:ea typeface="微软雅黑" panose="020B0503020204020204" charset="-122"/>
                <a:cs typeface="微软雅黑" panose="020B0503020204020204" charset="-122"/>
              </a:rPr>
              <a:t>Ⅰ</a:t>
            </a:r>
            <a:r>
              <a:rPr lang="zh-CN" b="0">
                <a:latin typeface="微软雅黑" panose="020B0503020204020204" charset="-122"/>
                <a:ea typeface="微软雅黑" panose="020B0503020204020204" charset="-122"/>
                <a:cs typeface="微软雅黑" panose="020B0503020204020204" charset="-122"/>
              </a:rPr>
              <a:t>脱除</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写出反应方程式</a:t>
            </a:r>
            <a:r>
              <a:rPr lang="en-US" b="0">
                <a:latin typeface="微软雅黑" panose="020B0503020204020204" charset="-122"/>
                <a:ea typeface="微软雅黑" panose="020B0503020204020204" charset="-122"/>
                <a:cs typeface="微软雅黑" panose="020B0503020204020204" charset="-122"/>
              </a:rPr>
              <a:t>:</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(2) [</a:t>
            </a:r>
            <a:r>
              <a:rPr lang="zh-CN" b="0">
                <a:latin typeface="微软雅黑" panose="020B0503020204020204" charset="-122"/>
                <a:ea typeface="微软雅黑" panose="020B0503020204020204" charset="-122"/>
                <a:cs typeface="微软雅黑" panose="020B0503020204020204" charset="-122"/>
              </a:rPr>
              <a:t>全国乙</a:t>
            </a:r>
            <a:r>
              <a:rPr lang="en-US" b="0">
                <a:latin typeface="微软雅黑" panose="020B0503020204020204" charset="-122"/>
                <a:ea typeface="微软雅黑" panose="020B0503020204020204" charset="-122"/>
                <a:cs typeface="微软雅黑" panose="020B0503020204020204" charset="-122"/>
              </a:rPr>
              <a:t>2022</a:t>
            </a:r>
            <a:r>
              <a:rPr lang="en-US" b="0" i="1">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26</a:t>
            </a:r>
            <a:r>
              <a:rPr lang="zh-CN" b="0">
                <a:latin typeface="微软雅黑" panose="020B0503020204020204" charset="-122"/>
                <a:ea typeface="微软雅黑" panose="020B0503020204020204" charset="-122"/>
                <a:cs typeface="微软雅黑" panose="020B0503020204020204" charset="-122"/>
              </a:rPr>
              <a:t>节选</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促进了金属</a:t>
            </a:r>
            <a:r>
              <a:rPr lang="en-US" b="0">
                <a:latin typeface="微软雅黑" panose="020B0503020204020204" charset="-122"/>
                <a:ea typeface="微软雅黑" panose="020B0503020204020204" charset="-122"/>
                <a:cs typeface="微软雅黑" panose="020B0503020204020204" charset="-122"/>
              </a:rPr>
              <a:t>Pb</a:t>
            </a:r>
            <a:r>
              <a:rPr lang="zh-CN" b="0">
                <a:latin typeface="微软雅黑" panose="020B0503020204020204" charset="-122"/>
                <a:ea typeface="微软雅黑" panose="020B0503020204020204" charset="-122"/>
                <a:cs typeface="微软雅黑" panose="020B0503020204020204" charset="-122"/>
              </a:rPr>
              <a:t>在醋酸中转化为</a:t>
            </a:r>
            <a:r>
              <a:rPr lang="en-US" b="0">
                <a:latin typeface="微软雅黑" panose="020B0503020204020204" charset="-122"/>
                <a:ea typeface="微软雅黑" panose="020B0503020204020204" charset="-122"/>
                <a:cs typeface="微软雅黑" panose="020B0503020204020204" charset="-122"/>
              </a:rPr>
              <a:t>Pb(Ac)</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其化学方程式为</a:t>
            </a:r>
            <a:r>
              <a:rPr lang="zh-CN" b="0" u="sng">
                <a:latin typeface="微软雅黑" panose="020B0503020204020204" charset="-122"/>
                <a:ea typeface="微软雅黑" panose="020B0503020204020204" charset="-122"/>
                <a:cs typeface="微软雅黑" panose="020B0503020204020204" charset="-122"/>
              </a:rPr>
              <a:t>　　　</a:t>
            </a:r>
            <a:r>
              <a:rPr lang="en-US" b="0" u="sng">
                <a:latin typeface="微软雅黑" panose="020B0503020204020204" charset="-122"/>
                <a:ea typeface="微软雅黑" panose="020B0503020204020204" charset="-122"/>
                <a:cs typeface="微软雅黑" panose="020B0503020204020204" charset="-122"/>
              </a:rPr>
              <a:t> 	</a:t>
            </a:r>
            <a:r>
              <a:rPr lang="zh-CN" b="0" u="sng">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湖南</a:t>
            </a:r>
            <a:r>
              <a:rPr lang="en-US" b="0">
                <a:latin typeface="微软雅黑" panose="020B0503020204020204" charset="-122"/>
                <a:ea typeface="微软雅黑" panose="020B0503020204020204" charset="-122"/>
                <a:cs typeface="微软雅黑" panose="020B0503020204020204" charset="-122"/>
              </a:rPr>
              <a:t>2022</a:t>
            </a:r>
            <a:r>
              <a:rPr lang="en-US" b="0" i="1">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17</a:t>
            </a:r>
            <a:r>
              <a:rPr lang="zh-CN" b="0">
                <a:latin typeface="微软雅黑" panose="020B0503020204020204" charset="-122"/>
                <a:ea typeface="微软雅黑" panose="020B0503020204020204" charset="-122"/>
                <a:cs typeface="微软雅黑" panose="020B0503020204020204" charset="-122"/>
              </a:rPr>
              <a:t>节选</a:t>
            </a:r>
            <a:r>
              <a:rPr lang="en-US" b="0">
                <a:latin typeface="微软雅黑" panose="020B0503020204020204" charset="-122"/>
                <a:ea typeface="微软雅黑" panose="020B0503020204020204" charset="-122"/>
                <a:cs typeface="微软雅黑" panose="020B0503020204020204" charset="-122"/>
              </a:rPr>
              <a:t>]TiO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Cl</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在</a:t>
            </a:r>
            <a:r>
              <a:rPr lang="en-US" b="0">
                <a:latin typeface="微软雅黑" panose="020B0503020204020204" charset="-122"/>
                <a:ea typeface="微软雅黑" panose="020B0503020204020204" charset="-122"/>
                <a:cs typeface="微软雅黑" panose="020B0503020204020204" charset="-122"/>
              </a:rPr>
              <a:t>600 ℃</a:t>
            </a:r>
            <a:r>
              <a:rPr lang="zh-CN" b="0">
                <a:latin typeface="微软雅黑" panose="020B0503020204020204" charset="-122"/>
                <a:ea typeface="微软雅黑" panose="020B0503020204020204" charset="-122"/>
                <a:cs typeface="微软雅黑" panose="020B0503020204020204" charset="-122"/>
              </a:rPr>
              <a:t>的沸腾炉中充分反应后</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混合气体中各组分的分压如下表</a:t>
            </a:r>
            <a:r>
              <a:rPr lang="en-US"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该温度下</a:t>
            </a:r>
            <a:r>
              <a:rPr lang="en-US">
                <a:latin typeface="微软雅黑" panose="020B0503020204020204" charset="-122"/>
                <a:ea typeface="微软雅黑" panose="020B0503020204020204" charset="-122"/>
                <a:cs typeface="微软雅黑" panose="020B0503020204020204" charset="-122"/>
                <a:sym typeface="+mn-ea"/>
              </a:rPr>
              <a:t>,TiO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与</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反应的总化学方程式为</a:t>
            </a:r>
            <a:r>
              <a:rPr lang="en-US" u="sng">
                <a:latin typeface="微软雅黑" panose="020B0503020204020204" charset="-122"/>
                <a:ea typeface="微软雅黑" panose="020B0503020204020204" charset="-122"/>
                <a:cs typeface="微软雅黑" panose="020B0503020204020204" charset="-122"/>
                <a:sym typeface="+mn-ea"/>
              </a:rPr>
              <a:t>	</a:t>
            </a:r>
            <a:r>
              <a:rPr lang="zh-CN" u="sng">
                <a:latin typeface="微软雅黑" panose="020B0503020204020204" charset="-122"/>
                <a:ea typeface="微软雅黑" panose="020B0503020204020204" charset="-122"/>
                <a:cs typeface="微软雅黑" panose="020B0503020204020204" charset="-122"/>
                <a:sym typeface="+mn-ea"/>
              </a:rPr>
              <a:t>　</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nvGraphicFramePr>
        <p:xfrm>
          <a:off x="2837815" y="4546600"/>
          <a:ext cx="6357620" cy="881380"/>
        </p:xfrm>
        <a:graphic>
          <a:graphicData uri="http://schemas.openxmlformats.org/drawingml/2006/table">
            <a:tbl>
              <a:tblPr/>
              <a:tblGrid>
                <a:gridCol w="1253490"/>
                <a:gridCol w="1337310"/>
                <a:gridCol w="1254760"/>
                <a:gridCol w="1258570"/>
                <a:gridCol w="1253490"/>
              </a:tblGrid>
              <a:tr h="440690">
                <a:tc>
                  <a:txBody>
                    <a:bodyPr/>
                    <a:p>
                      <a:pPr indent="0" algn="ctr">
                        <a:lnSpc>
                          <a:spcPct val="150000"/>
                        </a:lnSpc>
                        <a:buNone/>
                      </a:pPr>
                      <a:r>
                        <a:rPr lang="en-US" sz="1800" b="0">
                          <a:latin typeface="微软雅黑" panose="020B0503020204020204" charset="-122"/>
                          <a:ea typeface="微软雅黑" panose="020B0503020204020204" charset="-122"/>
                          <a:cs typeface="Calibri" panose="020F0502020204030204" charset="0"/>
                        </a:rPr>
                        <a:t>物质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TiCl</a:t>
                      </a:r>
                      <a:r>
                        <a:rPr lang="en-US" sz="1800" b="0" baseline="-25000">
                          <a:latin typeface="微软雅黑" panose="020B0503020204020204" charset="-122"/>
                          <a:ea typeface="微软雅黑" panose="020B0503020204020204" charset="-122"/>
                          <a:cs typeface="NEU-BZ" charset="0"/>
                        </a:rPr>
                        <a:t>4</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CO</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CO</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NEU-BZ" charset="0"/>
                        </a:rPr>
                        <a:t>Cl</a:t>
                      </a:r>
                      <a:r>
                        <a:rPr lang="en-US" sz="1800" b="0" baseline="-25000">
                          <a:latin typeface="微软雅黑" panose="020B0503020204020204" charset="-122"/>
                          <a:ea typeface="微软雅黑" panose="020B0503020204020204" charset="-122"/>
                          <a:cs typeface="NEU-BZ" charset="0"/>
                        </a:rPr>
                        <a:t>2</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1000">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分压/MPa</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4.59 ×10</a:t>
                      </a:r>
                      <a:r>
                        <a:rPr lang="en-US" sz="1800" b="0" baseline="30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1.84×10</a:t>
                      </a:r>
                      <a:r>
                        <a:rPr lang="en-US" sz="1800" b="0" baseline="30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3.70×10</a:t>
                      </a:r>
                      <a:r>
                        <a:rPr lang="en-US" sz="1800" b="0" baseline="30000">
                          <a:latin typeface="微软雅黑" panose="020B0503020204020204" charset="-122"/>
                          <a:ea typeface="微软雅黑" panose="020B0503020204020204" charset="-122"/>
                          <a:cs typeface="微软雅黑" panose="020B0503020204020204" charset="-122"/>
                        </a:rPr>
                        <a:t>-2</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latin typeface="微软雅黑" panose="020B0503020204020204" charset="-122"/>
                          <a:ea typeface="微软雅黑" panose="020B0503020204020204" charset="-122"/>
                          <a:cs typeface="微软雅黑" panose="020B0503020204020204" charset="-122"/>
                        </a:rPr>
                        <a:t>5.98×10</a:t>
                      </a:r>
                      <a:r>
                        <a:rPr lang="en-US" sz="1800" b="0" baseline="30000">
                          <a:latin typeface="微软雅黑" panose="020B0503020204020204" charset="-122"/>
                          <a:ea typeface="微软雅黑" panose="020B0503020204020204" charset="-122"/>
                          <a:cs typeface="微软雅黑" panose="020B0503020204020204" charset="-122"/>
                        </a:rPr>
                        <a:t>-9</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12" name="图片 11"/>
          <p:cNvPicPr>
            <a:picLocks noChangeAspect="1"/>
          </p:cNvPicPr>
          <p:nvPr/>
        </p:nvPicPr>
        <p:blipFill>
          <a:blip r:embed="rId3"/>
          <a:stretch>
            <a:fillRect/>
          </a:stretch>
        </p:blipFill>
        <p:spPr>
          <a:xfrm>
            <a:off x="8174355" y="3206750"/>
            <a:ext cx="3486150" cy="444500"/>
          </a:xfrm>
          <a:prstGeom prst="rect">
            <a:avLst/>
          </a:prstGeom>
        </p:spPr>
      </p:pic>
      <p:pic>
        <p:nvPicPr>
          <p:cNvPr id="13" name="图片 12"/>
          <p:cNvPicPr>
            <a:picLocks noChangeAspect="1"/>
          </p:cNvPicPr>
          <p:nvPr/>
        </p:nvPicPr>
        <p:blipFill>
          <a:blip r:embed="rId4"/>
          <a:stretch>
            <a:fillRect/>
          </a:stretch>
        </p:blipFill>
        <p:spPr>
          <a:xfrm>
            <a:off x="8174355" y="3833495"/>
            <a:ext cx="3486150" cy="279400"/>
          </a:xfrm>
          <a:prstGeom prst="rect">
            <a:avLst/>
          </a:prstGeom>
        </p:spPr>
      </p:pic>
      <p:pic>
        <p:nvPicPr>
          <p:cNvPr id="14" name="图片 13"/>
          <p:cNvPicPr>
            <a:picLocks noChangeAspect="1"/>
          </p:cNvPicPr>
          <p:nvPr/>
        </p:nvPicPr>
        <p:blipFill>
          <a:blip r:embed="rId5"/>
          <a:stretch>
            <a:fillRect/>
          </a:stretch>
        </p:blipFill>
        <p:spPr>
          <a:xfrm>
            <a:off x="5307965" y="5427980"/>
            <a:ext cx="4070350" cy="400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200" grpId="0"/>
      <p:bldP spid="20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619760" y="944880"/>
            <a:ext cx="10998835" cy="507746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步骤</a:t>
            </a: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审读与推测反应中</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与</a:t>
            </a:r>
            <a:r>
              <a:rPr lang="en-US" b="0">
                <a:latin typeface="微软雅黑" panose="020B0503020204020204" charset="-122"/>
                <a:ea typeface="微软雅黑" panose="020B0503020204020204" charset="-122"/>
                <a:cs typeface="微软雅黑" panose="020B0503020204020204" charset="-122"/>
              </a:rPr>
              <a:t>CaCO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在高温条件下生成</a:t>
            </a:r>
            <a:r>
              <a:rPr lang="en-US" b="0">
                <a:latin typeface="微软雅黑" panose="020B0503020204020204" charset="-122"/>
                <a:ea typeface="微软雅黑" panose="020B0503020204020204" charset="-122"/>
                <a:cs typeface="微软雅黑" panose="020B0503020204020204" charset="-122"/>
              </a:rPr>
              <a:t>CaSO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氧化产物为</a:t>
            </a:r>
            <a:r>
              <a:rPr lang="en-US" b="0">
                <a:latin typeface="微软雅黑" panose="020B0503020204020204" charset="-122"/>
                <a:ea typeface="微软雅黑" panose="020B0503020204020204" charset="-122"/>
                <a:cs typeface="微软雅黑" panose="020B0503020204020204" charset="-122"/>
              </a:rPr>
              <a:t>CaSO</a:t>
            </a:r>
            <a:r>
              <a:rPr lang="en-US" b="0" baseline="-25000">
                <a:latin typeface="微软雅黑" panose="020B0503020204020204" charset="-122"/>
                <a:ea typeface="微软雅黑" panose="020B0503020204020204" charset="-122"/>
                <a:cs typeface="微软雅黑" panose="020B0503020204020204" charset="-122"/>
              </a:rPr>
              <a:t>4</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推测</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为该反应氧化剂。步骤</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根据化合价升降确定化学方程式雏形</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步骤③:配平守恒关系</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(2)步骤①:审读与推测</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反应中,Pb转化为</a:t>
            </a:r>
            <a:r>
              <a:rPr lang="en-US" altLang="zh-CN" b="0">
                <a:latin typeface="微软雅黑" panose="020B0503020204020204" charset="-122"/>
                <a:ea typeface="微软雅黑" panose="020B0503020204020204" charset="-122"/>
                <a:cs typeface="微软雅黑" panose="020B0503020204020204" charset="-122"/>
              </a:rPr>
              <a:t>           </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被氧化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其余反应物分别为</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HAc,H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具有氧化性</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为该反应的氧化剂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还原产物为</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zh-CN">
                <a:latin typeface="微软雅黑" panose="020B0503020204020204" charset="-122"/>
                <a:ea typeface="微软雅黑" panose="020B0503020204020204" charset="-122"/>
                <a:cs typeface="微软雅黑" panose="020B0503020204020204" charset="-122"/>
                <a:sym typeface="+mn-ea"/>
              </a:rPr>
              <a:t>。步骤</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根据化合价升降确定化学方程式雏形</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步骤③:配平守恒关系</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5238115" y="1860550"/>
            <a:ext cx="3530600" cy="71120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2870200" y="2656840"/>
            <a:ext cx="3581400" cy="393700"/>
          </a:xfrm>
          <a:prstGeom prst="rect">
            <a:avLst/>
          </a:prstGeom>
        </p:spPr>
      </p:pic>
      <p:pic>
        <p:nvPicPr>
          <p:cNvPr id="10" name="图片 9"/>
          <p:cNvPicPr>
            <a:picLocks noChangeAspect="1"/>
          </p:cNvPicPr>
          <p:nvPr>
            <p:custDataLst>
              <p:tags r:id="rId5"/>
            </p:custDataLst>
          </p:nvPr>
        </p:nvPicPr>
        <p:blipFill>
          <a:blip r:embed="rId6"/>
          <a:stretch>
            <a:fillRect/>
          </a:stretch>
        </p:blipFill>
        <p:spPr>
          <a:xfrm>
            <a:off x="2468245" y="3513455"/>
            <a:ext cx="650240" cy="431165"/>
          </a:xfrm>
          <a:prstGeom prst="rect">
            <a:avLst/>
          </a:prstGeom>
        </p:spPr>
      </p:pic>
      <p:pic>
        <p:nvPicPr>
          <p:cNvPr id="15" name="图片 14"/>
          <p:cNvPicPr>
            <a:picLocks noChangeAspect="1"/>
          </p:cNvPicPr>
          <p:nvPr>
            <p:custDataLst>
              <p:tags r:id="rId7"/>
            </p:custDataLst>
          </p:nvPr>
        </p:nvPicPr>
        <p:blipFill>
          <a:blip r:embed="rId8"/>
          <a:stretch>
            <a:fillRect/>
          </a:stretch>
        </p:blipFill>
        <p:spPr>
          <a:xfrm>
            <a:off x="5238115" y="4223385"/>
            <a:ext cx="3651250" cy="590550"/>
          </a:xfrm>
          <a:prstGeom prst="rect">
            <a:avLst/>
          </a:prstGeom>
        </p:spPr>
      </p:pic>
      <p:pic>
        <p:nvPicPr>
          <p:cNvPr id="16" name="图片 15"/>
          <p:cNvPicPr>
            <a:picLocks noChangeAspect="1"/>
          </p:cNvPicPr>
          <p:nvPr>
            <p:custDataLst>
              <p:tags r:id="rId9"/>
            </p:custDataLst>
          </p:nvPr>
        </p:nvPicPr>
        <p:blipFill>
          <a:blip r:embed="rId10"/>
          <a:stretch>
            <a:fillRect/>
          </a:stretch>
        </p:blipFill>
        <p:spPr>
          <a:xfrm>
            <a:off x="2870200" y="4865370"/>
            <a:ext cx="3473450" cy="254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P17</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619760" y="944880"/>
            <a:ext cx="10998835" cy="4661535"/>
          </a:xfrm>
          <a:prstGeom prst="rect">
            <a:avLst/>
          </a:prstGeom>
          <a:noFill/>
          <a:ln w="9525">
            <a:noFill/>
          </a:ln>
        </p:spPr>
        <p:txBody>
          <a:bodyPr wrap="square">
            <a:spAutoFit/>
          </a:bodyPr>
          <a:p>
            <a:pPr indent="0">
              <a:lnSpc>
                <a:spcPct val="150000"/>
              </a:lnSpc>
            </a:pP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步骤</a:t>
            </a:r>
            <a:r>
              <a:rPr lang="en-US">
                <a:latin typeface="微软雅黑" panose="020B0503020204020204" charset="-122"/>
                <a:ea typeface="微软雅黑" panose="020B0503020204020204" charset="-122"/>
                <a:cs typeface="微软雅黑" panose="020B0503020204020204" charset="-122"/>
                <a:sym typeface="+mn-ea"/>
              </a:rPr>
              <a:t>①:</a:t>
            </a:r>
            <a:r>
              <a:rPr lang="zh-CN">
                <a:latin typeface="微软雅黑" panose="020B0503020204020204" charset="-122"/>
                <a:ea typeface="微软雅黑" panose="020B0503020204020204" charset="-122"/>
                <a:cs typeface="微软雅黑" panose="020B0503020204020204" charset="-122"/>
                <a:sym typeface="+mn-ea"/>
              </a:rPr>
              <a:t>审读与推测恒温恒容容器中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气体分压之比等于气体物质的量之比</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(TiCl</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&gt;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&gt;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(CO</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即</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反应较彻底</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(TiCl</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(CO</a:t>
            </a:r>
            <a:r>
              <a:rPr lang="en-US">
                <a:latin typeface="微软雅黑" panose="020B0503020204020204" charset="-122"/>
                <a:ea typeface="微软雅黑" panose="020B0503020204020204" charset="-122"/>
                <a:cs typeface="微软雅黑" panose="020B0503020204020204" charset="-122"/>
                <a:sym typeface="+mn-ea"/>
              </a:rPr>
              <a:t>)∶</a:t>
            </a:r>
            <a:r>
              <a:rPr lang="en-US" i="1">
                <a:latin typeface="微软雅黑" panose="020B0503020204020204" charset="-122"/>
                <a:ea typeface="微软雅黑" panose="020B0503020204020204" charset="-122"/>
                <a:cs typeface="微软雅黑" panose="020B0503020204020204" charset="-122"/>
                <a:sym typeface="+mn-ea"/>
              </a:rPr>
              <a:t>p</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5</a:t>
            </a:r>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TiO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转化为</a:t>
            </a:r>
            <a:r>
              <a:rPr lang="en-US">
                <a:latin typeface="微软雅黑" panose="020B0503020204020204" charset="-122"/>
                <a:ea typeface="微软雅黑" panose="020B0503020204020204" charset="-122"/>
                <a:cs typeface="微软雅黑" panose="020B0503020204020204" charset="-122"/>
                <a:sym typeface="+mn-ea"/>
              </a:rPr>
              <a:t>TiCl</a:t>
            </a:r>
            <a:r>
              <a:rPr lang="en-US" baseline="-25000">
                <a:latin typeface="微软雅黑" panose="020B0503020204020204" charset="-122"/>
                <a:ea typeface="微软雅黑" panose="020B0503020204020204" charset="-122"/>
                <a:cs typeface="微软雅黑" panose="020B0503020204020204" charset="-122"/>
                <a:sym typeface="+mn-ea"/>
              </a:rPr>
              <a:t>4</a:t>
            </a:r>
            <a:r>
              <a:rPr lang="en-US">
                <a:latin typeface="微软雅黑" panose="020B0503020204020204" charset="-122"/>
                <a:ea typeface="微软雅黑" panose="020B0503020204020204" charset="-122"/>
                <a:cs typeface="微软雅黑" panose="020B0503020204020204" charset="-122"/>
                <a:sym typeface="+mn-ea"/>
              </a:rPr>
              <a:t>,Ti</a:t>
            </a:r>
            <a:r>
              <a:rPr lang="zh-CN">
                <a:latin typeface="微软雅黑" panose="020B0503020204020204" charset="-122"/>
                <a:ea typeface="微软雅黑" panose="020B0503020204020204" charset="-122"/>
                <a:cs typeface="微软雅黑" panose="020B0503020204020204" charset="-122"/>
                <a:sym typeface="+mn-ea"/>
              </a:rPr>
              <a:t>元素未发生变价</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转化为</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被氧化</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转化为</a:t>
            </a:r>
            <a:r>
              <a:rPr lang="en-US">
                <a:latin typeface="微软雅黑" panose="020B0503020204020204" charset="-122"/>
                <a:ea typeface="微软雅黑" panose="020B0503020204020204" charset="-122"/>
                <a:cs typeface="微软雅黑" panose="020B0503020204020204" charset="-122"/>
                <a:sym typeface="+mn-ea"/>
              </a:rPr>
              <a:t>Cl</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被还原。由题中所给</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分压可知反应后</a:t>
            </a:r>
            <a:r>
              <a:rPr lang="en-US">
                <a:latin typeface="微软雅黑" panose="020B0503020204020204" charset="-122"/>
                <a:ea typeface="微软雅黑" panose="020B0503020204020204" charset="-122"/>
                <a:cs typeface="微软雅黑" panose="020B0503020204020204" charset="-122"/>
                <a:sym typeface="+mn-ea"/>
              </a:rPr>
              <a:t>CO</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的物质的量之比为</a:t>
            </a:r>
            <a:r>
              <a:rPr lang="en-US">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步骤</a:t>
            </a:r>
            <a:r>
              <a:rPr lang="en-US">
                <a:latin typeface="微软雅黑" panose="020B0503020204020204" charset="-122"/>
                <a:ea typeface="微软雅黑" panose="020B0503020204020204" charset="-122"/>
                <a:cs typeface="微软雅黑" panose="020B0503020204020204" charset="-122"/>
                <a:sym typeface="+mn-ea"/>
              </a:rPr>
              <a:t>②:</a:t>
            </a:r>
            <a:r>
              <a:rPr lang="zh-CN">
                <a:latin typeface="微软雅黑" panose="020B0503020204020204" charset="-122"/>
                <a:ea typeface="微软雅黑" panose="020B0503020204020204" charset="-122"/>
                <a:cs typeface="微软雅黑" panose="020B0503020204020204" charset="-122"/>
                <a:sym typeface="+mn-ea"/>
              </a:rPr>
              <a:t>根据化合价升降确定化学方程式雏形</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步骤③:配平守恒关系</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4025900" y="3035935"/>
            <a:ext cx="4013200" cy="125095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2890520" y="4286885"/>
            <a:ext cx="4146550" cy="514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考法3　氧化还原反应的相关计算</a:t>
            </a:r>
            <a:endParaRPr sz="2400" b="1">
              <a:latin typeface="微软雅黑" panose="020B0503020204020204" charset="-122"/>
              <a:ea typeface="微软雅黑" panose="020B0503020204020204" charset="-122"/>
              <a:cs typeface="微软雅黑" panose="020B0503020204020204" charset="-122"/>
            </a:endParaRPr>
          </a:p>
        </p:txBody>
      </p:sp>
      <p:sp>
        <p:nvSpPr>
          <p:cNvPr id="180" name="文本框 179"/>
          <p:cNvSpPr txBox="1"/>
          <p:nvPr/>
        </p:nvSpPr>
        <p:spPr>
          <a:xfrm>
            <a:off x="613410" y="1616075"/>
            <a:ext cx="11202670" cy="506730"/>
          </a:xfrm>
          <a:prstGeom prst="rect">
            <a:avLst/>
          </a:prstGeom>
          <a:noFill/>
          <a:ln w="9525">
            <a:noFill/>
          </a:ln>
        </p:spPr>
        <p:txBody>
          <a:bodyPr wrap="square">
            <a:spAutoFit/>
          </a:bodyPr>
          <a:p>
            <a:pPr indent="0" fontAlgn="auto">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应用得失电子守恒解题三步骤</a:t>
            </a:r>
            <a:endParaRPr>
              <a:latin typeface="微软雅黑" panose="020B0503020204020204" charset="-122"/>
              <a:ea typeface="微软雅黑" panose="020B0503020204020204" charset="-122"/>
              <a:cs typeface="微软雅黑" panose="020B0503020204020204" charset="-122"/>
            </a:endParaRPr>
          </a:p>
        </p:txBody>
      </p:sp>
      <p:pic>
        <p:nvPicPr>
          <p:cNvPr id="271" name="image259.jpeg"/>
          <p:cNvPicPr>
            <a:picLocks noChangeAspect="1"/>
          </p:cNvPicPr>
          <p:nvPr>
            <p:custDataLst>
              <p:tags r:id="rId1"/>
            </p:custDataLst>
          </p:nvPr>
        </p:nvPicPr>
        <p:blipFill>
          <a:blip r:embed="rId2"/>
          <a:stretch>
            <a:fillRect/>
          </a:stretch>
        </p:blipFill>
        <p:spPr>
          <a:xfrm>
            <a:off x="1122045" y="2395855"/>
            <a:ext cx="5453380" cy="3093085"/>
          </a:xfrm>
          <a:prstGeom prst="rect">
            <a:avLst/>
          </a:prstGeom>
        </p:spPr>
      </p:pic>
      <p:pic>
        <p:nvPicPr>
          <p:cNvPr id="272" name="image260.jpeg"/>
          <p:cNvPicPr>
            <a:picLocks noChangeAspect="1"/>
          </p:cNvPicPr>
          <p:nvPr>
            <p:custDataLst>
              <p:tags r:id="rId3"/>
            </p:custDataLst>
          </p:nvPr>
        </p:nvPicPr>
        <p:blipFill>
          <a:blip r:embed="rId4"/>
          <a:stretch>
            <a:fillRect/>
          </a:stretch>
        </p:blipFill>
        <p:spPr>
          <a:xfrm>
            <a:off x="6645275" y="999490"/>
            <a:ext cx="1258570" cy="408940"/>
          </a:xfrm>
          <a:prstGeom prst="rect">
            <a:avLst/>
          </a:prstGeom>
        </p:spPr>
      </p:pic>
      <p:sp>
        <p:nvSpPr>
          <p:cNvPr id="202" name="文本框 201"/>
          <p:cNvSpPr txBox="1"/>
          <p:nvPr/>
        </p:nvSpPr>
        <p:spPr>
          <a:xfrm>
            <a:off x="6736080" y="1319530"/>
            <a:ext cx="4762500" cy="4744720"/>
          </a:xfrm>
          <a:prstGeom prst="rect">
            <a:avLst/>
          </a:prstGeom>
          <a:noFill/>
          <a:ln w="9525">
            <a:noFill/>
          </a:ln>
        </p:spPr>
        <p:txBody>
          <a:bodyPr>
            <a:noAutofit/>
          </a:bodyPr>
          <a:p>
            <a:pPr indent="0">
              <a:lnSpc>
                <a:spcPct val="150000"/>
              </a:lnSpc>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一种物质中有多种元素的化合价发生变化时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采用归零法判断元素化合价的变化</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有机物的氧化还原配平技巧</a:t>
            </a:r>
            <a:r>
              <a:rPr lang="en-US" b="0">
                <a:latin typeface="微软雅黑" panose="020B0503020204020204" charset="-122"/>
                <a:ea typeface="微软雅黑" panose="020B0503020204020204" charset="-122"/>
                <a:cs typeface="微软雅黑" panose="020B0503020204020204" charset="-122"/>
              </a:rPr>
              <a:t>:a.</a:t>
            </a:r>
            <a:r>
              <a:rPr lang="zh-CN" b="0">
                <a:latin typeface="微软雅黑" panose="020B0503020204020204" charset="-122"/>
                <a:ea typeface="微软雅黑" panose="020B0503020204020204" charset="-122"/>
                <a:cs typeface="微软雅黑" panose="020B0503020204020204" charset="-122"/>
              </a:rPr>
              <a:t>写出分子式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采用归零法计算并配平</a:t>
            </a:r>
            <a:r>
              <a:rPr lang="en-US" b="0">
                <a:latin typeface="微软雅黑" panose="020B0503020204020204" charset="-122"/>
                <a:ea typeface="微软雅黑" panose="020B0503020204020204" charset="-122"/>
                <a:cs typeface="微软雅黑" panose="020B0503020204020204" charset="-122"/>
              </a:rPr>
              <a:t>;b.</a:t>
            </a:r>
            <a:r>
              <a:rPr lang="zh-CN" b="0">
                <a:latin typeface="微软雅黑" panose="020B0503020204020204" charset="-122"/>
                <a:ea typeface="微软雅黑" panose="020B0503020204020204" charset="-122"/>
                <a:cs typeface="微软雅黑" panose="020B0503020204020204" charset="-122"/>
              </a:rPr>
              <a:t>写出分子式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令</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为</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为</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判断</a:t>
            </a:r>
            <a:r>
              <a:rPr lang="en-US" b="0">
                <a:latin typeface="微软雅黑" panose="020B0503020204020204" charset="-122"/>
                <a:ea typeface="微软雅黑" panose="020B0503020204020204" charset="-122"/>
                <a:cs typeface="微软雅黑" panose="020B0503020204020204" charset="-122"/>
              </a:rPr>
              <a:t>C</a:t>
            </a:r>
            <a:r>
              <a:rPr lang="zh-CN" b="0">
                <a:latin typeface="微软雅黑" panose="020B0503020204020204" charset="-122"/>
                <a:ea typeface="微软雅黑" panose="020B0503020204020204" charset="-122"/>
                <a:cs typeface="微软雅黑" panose="020B0503020204020204" charset="-122"/>
              </a:rPr>
              <a:t>元素化合价</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借助得失电子守恒规律配平</a:t>
            </a:r>
            <a:r>
              <a:rPr lang="en-US" b="0">
                <a:latin typeface="微软雅黑" panose="020B0503020204020204" charset="-122"/>
                <a:ea typeface="微软雅黑" panose="020B0503020204020204" charset="-122"/>
                <a:cs typeface="微软雅黑" panose="020B0503020204020204" charset="-122"/>
              </a:rPr>
              <a:t>;③</a:t>
            </a:r>
            <a:r>
              <a:rPr lang="zh-CN" b="0">
                <a:latin typeface="微软雅黑" panose="020B0503020204020204" charset="-122"/>
                <a:ea typeface="微软雅黑" panose="020B0503020204020204" charset="-122"/>
                <a:cs typeface="微软雅黑" panose="020B0503020204020204" charset="-122"/>
              </a:rPr>
              <a:t>有机物的电子转移数目计算技巧</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利用</a:t>
            </a:r>
            <a:r>
              <a:rPr lang="en-US" b="0">
                <a:latin typeface="微软雅黑" panose="020B0503020204020204" charset="-122"/>
                <a:ea typeface="微软雅黑" panose="020B0503020204020204" charset="-122"/>
                <a:cs typeface="微软雅黑" panose="020B0503020204020204" charset="-122"/>
              </a:rPr>
              <a:t>“H</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原子数目的变化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快速判断</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a:t>
            </a: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5"/>
            </p:custDataLst>
          </p:nvPr>
        </p:nvPicPr>
        <p:blipFill>
          <a:blip r:embed="rId6"/>
          <a:stretch>
            <a:fillRect/>
          </a:stretch>
        </p:blipFill>
        <p:spPr>
          <a:xfrm>
            <a:off x="6856730" y="4616450"/>
            <a:ext cx="4641850" cy="144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80" name="文本框 179"/>
          <p:cNvSpPr txBox="1"/>
          <p:nvPr/>
        </p:nvSpPr>
        <p:spPr>
          <a:xfrm>
            <a:off x="487680" y="1192530"/>
            <a:ext cx="11202670" cy="1337945"/>
          </a:xfrm>
          <a:prstGeom prst="rect">
            <a:avLst/>
          </a:prstGeom>
          <a:noFill/>
          <a:ln w="9525">
            <a:noFill/>
          </a:ln>
        </p:spPr>
        <p:txBody>
          <a:bodyPr wrap="square">
            <a:spAutoFit/>
          </a:bodyPr>
          <a:p>
            <a:pPr indent="0" fontAlgn="auto">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多步连续进行的氧化还原反应的有关计算</a:t>
            </a:r>
            <a:endParaRPr b="1">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a:latin typeface="微软雅黑" panose="020B0503020204020204" charset="-122"/>
                <a:ea typeface="微软雅黑" panose="020B0503020204020204" charset="-122"/>
                <a:cs typeface="微软雅黑" panose="020B0503020204020204" charset="-122"/>
              </a:rPr>
              <a:t>对于多步连续进行的氧化还原反应,只要中间各步反应过程中电子没有损耗,可直接找出起始物和最终产物,删去中间产物,建立二者之间的得失电子守恒关系,快速求解。</a:t>
            </a:r>
            <a:endParaRPr>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6" name="文本框 195"/>
          <p:cNvSpPr txBox="1"/>
          <p:nvPr/>
        </p:nvSpPr>
        <p:spPr>
          <a:xfrm>
            <a:off x="487680" y="842010"/>
            <a:ext cx="11085830" cy="78359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altLang="zh-CN" b="0">
                <a:solidFill>
                  <a:srgbClr val="FF0000"/>
                </a:solidFill>
                <a:latin typeface="微软雅黑" panose="020B0503020204020204" charset="-122"/>
                <a:ea typeface="微软雅黑" panose="020B0503020204020204" charset="-122"/>
                <a:cs typeface="微软雅黑" panose="020B0503020204020204" charset="-122"/>
              </a:rPr>
              <a:t>3</a:t>
            </a:r>
            <a:r>
              <a:rPr lang="en-US" b="0">
                <a:solidFill>
                  <a:srgbClr val="FF0000"/>
                </a:solidFill>
                <a:latin typeface="微软雅黑" panose="020B0503020204020204" charset="-122"/>
                <a:ea typeface="微软雅黑" panose="020B0503020204020204" charset="-122"/>
                <a:cs typeface="微软雅黑" panose="020B0503020204020204" charset="-122"/>
              </a:rPr>
              <a:t> </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endParaRPr lang="en-US" altLang="en-US" b="0">
              <a:latin typeface="微软雅黑" panose="020B0503020204020204" charset="-122"/>
              <a:ea typeface="微软雅黑" panose="020B0503020204020204" charset="-122"/>
              <a:cs typeface="微软雅黑" panose="020B0503020204020204" charset="-122"/>
            </a:endParaRPr>
          </a:p>
        </p:txBody>
      </p:sp>
      <p:sp>
        <p:nvSpPr>
          <p:cNvPr id="200" name="文本框 199"/>
          <p:cNvSpPr txBox="1"/>
          <p:nvPr/>
        </p:nvSpPr>
        <p:spPr>
          <a:xfrm>
            <a:off x="487680" y="1334770"/>
            <a:ext cx="10858500" cy="1337945"/>
          </a:xfrm>
          <a:prstGeom prst="rect">
            <a:avLst/>
          </a:prstGeom>
          <a:noFill/>
          <a:ln w="9525">
            <a:noFill/>
          </a:ln>
        </p:spPr>
        <p:txBody>
          <a:bodyPr wrap="square">
            <a:spAutoFit/>
          </a:bodyPr>
          <a:p>
            <a:pPr indent="0">
              <a:lnSpc>
                <a:spcPct val="150000"/>
              </a:lnSpc>
            </a:pPr>
            <a:r>
              <a:rPr b="0">
                <a:latin typeface="仿宋" panose="02010609060101010101" charset="-122"/>
                <a:ea typeface="仿宋" panose="02010609060101010101" charset="-122"/>
                <a:cs typeface="仿宋" panose="02010609060101010101" charset="-122"/>
              </a:rPr>
              <a:t> [湖南2023·10,3分]</a:t>
            </a:r>
            <a:r>
              <a:rPr b="0">
                <a:latin typeface="微软雅黑" panose="020B0503020204020204" charset="-122"/>
                <a:ea typeface="微软雅黑" panose="020B0503020204020204" charset="-122"/>
                <a:cs typeface="微软雅黑" panose="020B0503020204020204" charset="-122"/>
              </a:rPr>
              <a:t>油画创作通常需要用到多种无机颜料。研究发现,在不同的空气湿度和光照条件下,颜料雌黄(As</a:t>
            </a:r>
            <a:r>
              <a:rPr b="0" baseline="-25000">
                <a:latin typeface="微软雅黑" panose="020B0503020204020204" charset="-122"/>
                <a:ea typeface="微软雅黑" panose="020B0503020204020204" charset="-122"/>
                <a:cs typeface="微软雅黑" panose="020B0503020204020204" charset="-122"/>
              </a:rPr>
              <a:t>2</a:t>
            </a:r>
            <a:r>
              <a:rPr b="0">
                <a:latin typeface="微软雅黑" panose="020B0503020204020204" charset="-122"/>
                <a:ea typeface="微软雅黑" panose="020B0503020204020204" charset="-122"/>
                <a:cs typeface="微软雅黑" panose="020B0503020204020204" charset="-122"/>
              </a:rPr>
              <a:t>S</a:t>
            </a:r>
            <a:r>
              <a:rPr b="0" baseline="-25000">
                <a:latin typeface="微软雅黑" panose="020B0503020204020204" charset="-122"/>
                <a:ea typeface="微软雅黑" panose="020B0503020204020204" charset="-122"/>
                <a:cs typeface="微软雅黑" panose="020B0503020204020204" charset="-122"/>
              </a:rPr>
              <a:t>3</a:t>
            </a:r>
            <a:r>
              <a:rPr b="0">
                <a:latin typeface="微软雅黑" panose="020B0503020204020204" charset="-122"/>
                <a:ea typeface="微软雅黑" panose="020B0503020204020204" charset="-122"/>
                <a:cs typeface="微软雅黑" panose="020B0503020204020204" charset="-122"/>
              </a:rPr>
              <a:t>)褪色的主要原因是发生了以下两种化学反应:</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p:txBody>
      </p:sp>
      <p:pic>
        <p:nvPicPr>
          <p:cNvPr id="275" name="image263.jpeg"/>
          <p:cNvPicPr>
            <a:picLocks noChangeAspect="1"/>
          </p:cNvPicPr>
          <p:nvPr/>
        </p:nvPicPr>
        <p:blipFill>
          <a:blip r:embed="rId1"/>
          <a:stretch>
            <a:fillRect/>
          </a:stretch>
        </p:blipFill>
        <p:spPr>
          <a:xfrm>
            <a:off x="3821430" y="2350770"/>
            <a:ext cx="2743835" cy="991870"/>
          </a:xfrm>
          <a:prstGeom prst="rect">
            <a:avLst/>
          </a:prstGeom>
        </p:spPr>
      </p:pic>
      <p:sp>
        <p:nvSpPr>
          <p:cNvPr id="202" name="文本框 201"/>
          <p:cNvSpPr txBox="1"/>
          <p:nvPr/>
        </p:nvSpPr>
        <p:spPr>
          <a:xfrm>
            <a:off x="487680" y="3056890"/>
            <a:ext cx="10763885" cy="326961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下列说法正确的是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A.S</a:t>
            </a:r>
            <a:r>
              <a:rPr lang="en-US" b="0" baseline="-25000">
                <a:latin typeface="微软雅黑" panose="020B0503020204020204" charset="-122"/>
                <a:ea typeface="微软雅黑" panose="020B0503020204020204" charset="-122"/>
                <a:cs typeface="微软雅黑" panose="020B0503020204020204" charset="-122"/>
              </a:rPr>
              <a:t>2         </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       </a:t>
            </a:r>
            <a:r>
              <a:rPr lang="zh-CN">
                <a:latin typeface="微软雅黑" panose="020B0503020204020204" charset="-122"/>
                <a:ea typeface="微软雅黑" panose="020B0503020204020204" charset="-122"/>
                <a:cs typeface="微软雅黑" panose="020B0503020204020204" charset="-122"/>
                <a:sym typeface="+mn-ea"/>
              </a:rPr>
              <a:t>的空间结构都是正四面体形</a:t>
            </a:r>
            <a:r>
              <a:rPr lang="en-US">
                <a:latin typeface="微软雅黑" panose="020B0503020204020204" charset="-122"/>
                <a:ea typeface="微软雅黑" panose="020B0503020204020204" charset="-122"/>
                <a:cs typeface="微软雅黑" panose="020B0503020204020204" charset="-122"/>
                <a:sym typeface="+mn-ea"/>
              </a:rPr>
              <a:t>B.</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元素</a:t>
            </a:r>
            <a:r>
              <a:rPr lang="en-US">
                <a:latin typeface="微软雅黑" panose="020B0503020204020204" charset="-122"/>
                <a:ea typeface="微软雅黑" panose="020B0503020204020204" charset="-122"/>
                <a:cs typeface="微软雅黑" panose="020B0503020204020204" charset="-122"/>
                <a:sym typeface="+mn-ea"/>
              </a:rPr>
              <a:t>As</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都被氧化</a:t>
            </a:r>
            <a:r>
              <a:rPr lang="en-US">
                <a:latin typeface="微软雅黑" panose="020B0503020204020204" charset="-122"/>
                <a:ea typeface="微软雅黑" panose="020B0503020204020204" charset="-122"/>
                <a:cs typeface="微软雅黑" panose="020B0503020204020204" charset="-122"/>
                <a:sym typeface="+mn-ea"/>
              </a:rPr>
              <a:t>C.</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参加反应的</a:t>
            </a:r>
            <a:r>
              <a:rPr lang="en-US" altLang="zh-CN">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:Ⅰ&lt;ⅡD.</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a:t>
            </a:r>
            <a:r>
              <a:rPr lang="en-US">
                <a:latin typeface="微软雅黑" panose="020B0503020204020204" charset="-122"/>
                <a:ea typeface="微软雅黑" panose="020B0503020204020204" charset="-122"/>
                <a:cs typeface="微软雅黑" panose="020B0503020204020204" charset="-122"/>
                <a:sym typeface="+mn-ea"/>
              </a:rPr>
              <a:t>1 mol 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转移的电子数之比为</a:t>
            </a:r>
            <a:r>
              <a:rPr lang="en-US">
                <a:latin typeface="微软雅黑" panose="020B0503020204020204" charset="-122"/>
                <a:ea typeface="微软雅黑" panose="020B0503020204020204" charset="-122"/>
                <a:cs typeface="微软雅黑" panose="020B0503020204020204" charset="-122"/>
                <a:sym typeface="+mn-ea"/>
              </a:rPr>
              <a:t>3∶7</a:t>
            </a: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2"/>
          <a:stretch>
            <a:fillRect/>
          </a:stretch>
        </p:blipFill>
        <p:spPr>
          <a:xfrm>
            <a:off x="1026160" y="3583305"/>
            <a:ext cx="335280" cy="327660"/>
          </a:xfrm>
          <a:prstGeom prst="rect">
            <a:avLst/>
          </a:prstGeom>
          <a:noFill/>
          <a:ln w="9525">
            <a:noFill/>
          </a:ln>
        </p:spPr>
      </p:pic>
      <p:pic>
        <p:nvPicPr>
          <p:cNvPr id="4" name="图片 3"/>
          <p:cNvPicPr/>
          <p:nvPr/>
        </p:nvPicPr>
        <p:blipFill>
          <a:blip r:embed="rId3"/>
          <a:stretch>
            <a:fillRect/>
          </a:stretch>
        </p:blipFill>
        <p:spPr>
          <a:xfrm>
            <a:off x="1790700" y="3559175"/>
            <a:ext cx="378460" cy="369570"/>
          </a:xfrm>
          <a:prstGeom prst="rect">
            <a:avLst/>
          </a:prstGeom>
          <a:noFill/>
          <a:ln w="9525">
            <a:noFill/>
          </a:ln>
        </p:spPr>
      </p:pic>
      <p:pic>
        <p:nvPicPr>
          <p:cNvPr id="6" name="图片 5"/>
          <p:cNvPicPr/>
          <p:nvPr/>
        </p:nvPicPr>
        <p:blipFill>
          <a:blip r:embed="rId4"/>
          <a:stretch>
            <a:fillRect/>
          </a:stretch>
        </p:blipFill>
        <p:spPr>
          <a:xfrm>
            <a:off x="3455035" y="4331335"/>
            <a:ext cx="589280" cy="513080"/>
          </a:xfrm>
          <a:prstGeom prst="rect">
            <a:avLst/>
          </a:prstGeom>
          <a:noFill/>
          <a:ln w="9525">
            <a:noFill/>
          </a:ln>
        </p:spPr>
      </p:pic>
      <p:sp>
        <p:nvSpPr>
          <p:cNvPr id="8" name="文本框 7"/>
          <p:cNvSpPr txBox="1"/>
          <p:nvPr/>
        </p:nvSpPr>
        <p:spPr>
          <a:xfrm>
            <a:off x="3455035" y="3215005"/>
            <a:ext cx="5080000" cy="368300"/>
          </a:xfrm>
          <a:prstGeom prst="rect">
            <a:avLst/>
          </a:prstGeom>
          <a:noFill/>
          <a:ln w="9525">
            <a:noFill/>
          </a:ln>
        </p:spPr>
        <p:txBody>
          <a:bodyPr>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D</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200" grpId="0"/>
      <p:bldP spid="202"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017905"/>
            <a:ext cx="8207375" cy="368300"/>
          </a:xfrm>
          <a:prstGeom prst="rect">
            <a:avLst/>
          </a:prstGeom>
          <a:noFill/>
        </p:spPr>
        <p:txBody>
          <a:bodyPr wrap="square" rtlCol="0">
            <a:spAutoFit/>
          </a:bodyPr>
          <a:p>
            <a:r>
              <a:rPr>
                <a:latin typeface="微软雅黑" panose="020B0503020204020204" charset="-122"/>
                <a:ea typeface="微软雅黑" panose="020B0503020204020204" charset="-122"/>
                <a:cs typeface="微软雅黑" panose="020B0503020204020204" charset="-122"/>
              </a:rPr>
              <a:t>(2)利用交叉分类法理解从不同角度对氧化物进行分类产生的概念差异</a:t>
            </a:r>
            <a:endParaRPr>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clrChange>
              <a:clrFrom>
                <a:srgbClr val="F9F9F9">
                  <a:alpha val="100000"/>
                </a:srgbClr>
              </a:clrFrom>
              <a:clrTo>
                <a:srgbClr val="F9F9F9">
                  <a:alpha val="100000"/>
                  <a:alpha val="0"/>
                </a:srgbClr>
              </a:clrTo>
            </a:clrChange>
          </a:blip>
          <a:stretch>
            <a:fillRect/>
          </a:stretch>
        </p:blipFill>
        <p:spPr>
          <a:xfrm>
            <a:off x="1080770" y="1494155"/>
            <a:ext cx="5514975" cy="2333625"/>
          </a:xfrm>
          <a:prstGeom prst="rect">
            <a:avLst/>
          </a:prstGeom>
        </p:spPr>
      </p:pic>
      <p:sp>
        <p:nvSpPr>
          <p:cNvPr id="121" name="文本框 120"/>
          <p:cNvSpPr txBox="1"/>
          <p:nvPr/>
        </p:nvSpPr>
        <p:spPr>
          <a:xfrm>
            <a:off x="1080770" y="3935730"/>
            <a:ext cx="3752215" cy="368300"/>
          </a:xfrm>
          <a:prstGeom prst="rect">
            <a:avLst/>
          </a:prstGeom>
          <a:solidFill>
            <a:srgbClr val="FFC000"/>
          </a:solidFill>
          <a:ln w="9525">
            <a:noFill/>
          </a:ln>
        </p:spPr>
        <p:txBody>
          <a:bodyPr wrap="square">
            <a:spAutoFit/>
          </a:bodyPr>
          <a:p>
            <a:pPr indent="0"/>
            <a:r>
              <a:rPr lang="zh-CN" b="1">
                <a:cs typeface="方正兰亭中黑_GBK" panose="02000000000000000000" charset="-122"/>
              </a:rPr>
              <a:t>易混辨析</a:t>
            </a:r>
            <a:r>
              <a:rPr lang="en-US" altLang="zh-CN" b="1">
                <a:cs typeface="方正兰亭中黑_GBK" panose="02000000000000000000" charset="-122"/>
              </a:rPr>
              <a:t> </a:t>
            </a:r>
            <a:r>
              <a:rPr lang="zh-CN" b="1">
                <a:cs typeface="方正兰亭中黑_GBK" panose="02000000000000000000" charset="-122"/>
              </a:rPr>
              <a:t>几种氧化物的辨析</a:t>
            </a:r>
            <a:endParaRPr lang="zh-CN" altLang="en-US" b="1">
              <a:cs typeface="方正兰亭中黑_GBK" panose="02000000000000000000" charset="-122"/>
            </a:endParaRPr>
          </a:p>
        </p:txBody>
      </p:sp>
      <p:sp>
        <p:nvSpPr>
          <p:cNvPr id="5" name="文本框 4"/>
          <p:cNvSpPr txBox="1"/>
          <p:nvPr/>
        </p:nvSpPr>
        <p:spPr>
          <a:xfrm>
            <a:off x="978535" y="4231640"/>
            <a:ext cx="10331450" cy="1174115"/>
          </a:xfrm>
          <a:prstGeom prst="rect">
            <a:avLst/>
          </a:prstGeom>
          <a:noFill/>
          <a:ln w="9525">
            <a:noFill/>
          </a:ln>
        </p:spPr>
        <p:txBody>
          <a:bodyPr wrap="square">
            <a:no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①Na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不是碱性氧化物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与水反应除了有</a:t>
            </a:r>
            <a:r>
              <a:rPr lang="en-US" b="0">
                <a:latin typeface="微软雅黑" panose="020B0503020204020204" charset="-122"/>
                <a:ea typeface="微软雅黑" panose="020B0503020204020204" charset="-122"/>
                <a:cs typeface="微软雅黑" panose="020B0503020204020204" charset="-122"/>
              </a:rPr>
              <a:t>NaOH</a:t>
            </a:r>
            <a:r>
              <a:rPr lang="zh-CN" b="0">
                <a:latin typeface="微软雅黑" panose="020B0503020204020204" charset="-122"/>
                <a:ea typeface="微软雅黑" panose="020B0503020204020204" charset="-122"/>
                <a:cs typeface="微软雅黑" panose="020B0503020204020204" charset="-122"/>
              </a:rPr>
              <a:t>生成以外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还有</a:t>
            </a:r>
            <a:r>
              <a:rPr lang="en-US" b="0">
                <a:latin typeface="微软雅黑" panose="020B0503020204020204" charset="-122"/>
                <a:ea typeface="微软雅黑" panose="020B0503020204020204" charset="-122"/>
                <a:cs typeface="微软雅黑" panose="020B0503020204020204" charset="-122"/>
              </a:rPr>
              <a:t>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转化过程中</a:t>
            </a:r>
            <a:r>
              <a:rPr lang="en-US" b="0">
                <a:latin typeface="微软雅黑" panose="020B0503020204020204" charset="-122"/>
                <a:ea typeface="微软雅黑" panose="020B0503020204020204" charset="-122"/>
                <a:cs typeface="微软雅黑" panose="020B0503020204020204" charset="-122"/>
              </a:rPr>
              <a:t>O</a:t>
            </a:r>
            <a:r>
              <a:rPr lang="zh-CN" b="0">
                <a:latin typeface="微软雅黑" panose="020B0503020204020204" charset="-122"/>
                <a:ea typeface="微软雅黑" panose="020B0503020204020204" charset="-122"/>
                <a:cs typeface="微软雅黑" panose="020B0503020204020204" charset="-122"/>
              </a:rPr>
              <a:t>的化合价变化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zh-CN"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②NO</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不是酸性氧化物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与水反应生成硝酸的同时还有</a:t>
            </a:r>
            <a:r>
              <a:rPr lang="en-US" b="0">
                <a:latin typeface="微软雅黑" panose="020B0503020204020204" charset="-122"/>
                <a:ea typeface="微软雅黑" panose="020B0503020204020204" charset="-122"/>
                <a:cs typeface="微软雅黑" panose="020B0503020204020204" charset="-122"/>
              </a:rPr>
              <a:t>NO</a:t>
            </a:r>
            <a:r>
              <a:rPr lang="zh-CN" b="0">
                <a:latin typeface="微软雅黑" panose="020B0503020204020204" charset="-122"/>
                <a:ea typeface="微软雅黑" panose="020B0503020204020204" charset="-122"/>
                <a:cs typeface="微软雅黑" panose="020B0503020204020204" charset="-122"/>
              </a:rPr>
              <a:t>生成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转化过程中</a:t>
            </a:r>
            <a:r>
              <a:rPr lang="en-US" b="0">
                <a:latin typeface="微软雅黑" panose="020B0503020204020204" charset="-122"/>
                <a:ea typeface="微软雅黑" panose="020B0503020204020204" charset="-122"/>
                <a:cs typeface="微软雅黑" panose="020B0503020204020204" charset="-122"/>
              </a:rPr>
              <a:t>N</a:t>
            </a:r>
            <a:r>
              <a:rPr lang="zh-CN" b="0">
                <a:latin typeface="微软雅黑" panose="020B0503020204020204" charset="-122"/>
                <a:ea typeface="微软雅黑" panose="020B0503020204020204" charset="-122"/>
                <a:cs typeface="微软雅黑" panose="020B0503020204020204" charset="-122"/>
              </a:rPr>
              <a:t>的化合价变化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a:t>
            </a:r>
            <a:endParaRPr lang="en-US"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en-US"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endParaRPr lang="en-US"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③</a:t>
            </a:r>
            <a:r>
              <a:rPr lang="zh-CN" b="0">
                <a:latin typeface="微软雅黑" panose="020B0503020204020204" charset="-122"/>
                <a:ea typeface="微软雅黑" panose="020B0503020204020204" charset="-122"/>
                <a:cs typeface="微软雅黑" panose="020B0503020204020204" charset="-122"/>
              </a:rPr>
              <a:t>有机酸的酸酐不是酸性氧化物</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其中含有氢元素</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如乙酸</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COOH)</a:t>
            </a:r>
            <a:r>
              <a:rPr lang="zh-CN" b="0">
                <a:latin typeface="微软雅黑" panose="020B0503020204020204" charset="-122"/>
                <a:ea typeface="微软雅黑" panose="020B0503020204020204" charset="-122"/>
                <a:cs typeface="微软雅黑" panose="020B0503020204020204" charset="-122"/>
              </a:rPr>
              <a:t>的酸酐为</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custDataLst>
              <p:tags r:id="rId3"/>
            </p:custDataLst>
          </p:nvPr>
        </p:nvPicPr>
        <p:blipFill>
          <a:blip r:embed="rId4">
            <a:clrChange>
              <a:clrFrom>
                <a:srgbClr val="F9F9F9">
                  <a:alpha val="100000"/>
                </a:srgbClr>
              </a:clrFrom>
              <a:clrTo>
                <a:srgbClr val="F9F9F9">
                  <a:alpha val="100000"/>
                  <a:alpha val="0"/>
                </a:srgbClr>
              </a:clrTo>
            </a:clrChange>
          </a:blip>
          <a:stretch>
            <a:fillRect/>
          </a:stretch>
        </p:blipFill>
        <p:spPr>
          <a:xfrm>
            <a:off x="8886825" y="5113655"/>
            <a:ext cx="1952625" cy="87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P18</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05" name="文本框 204"/>
          <p:cNvSpPr txBox="1"/>
          <p:nvPr/>
        </p:nvSpPr>
        <p:spPr>
          <a:xfrm>
            <a:off x="487680" y="918210"/>
            <a:ext cx="11176000" cy="576262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【解析】</a:t>
            </a:r>
            <a:r>
              <a:rPr lang="en-US" b="0">
                <a:latin typeface="微软雅黑" panose="020B0503020204020204" charset="-122"/>
                <a:ea typeface="微软雅黑" panose="020B0503020204020204" charset="-122"/>
                <a:cs typeface="微软雅黑" panose="020B0503020204020204" charset="-122"/>
              </a:rPr>
              <a:t>S      </a:t>
            </a:r>
            <a:r>
              <a:rPr lang="zh-CN">
                <a:latin typeface="微软雅黑" panose="020B0503020204020204" charset="-122"/>
                <a:ea typeface="微软雅黑" panose="020B0503020204020204" charset="-122"/>
                <a:cs typeface="微软雅黑" panose="020B0503020204020204" charset="-122"/>
                <a:sym typeface="+mn-ea"/>
              </a:rPr>
              <a:t>呈正四面体结构</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2        </a:t>
            </a:r>
            <a:r>
              <a:rPr lang="zh-CN">
                <a:latin typeface="微软雅黑" panose="020B0503020204020204" charset="-122"/>
                <a:ea typeface="微软雅黑" panose="020B0503020204020204" charset="-122"/>
                <a:cs typeface="微软雅黑" panose="020B0503020204020204" charset="-122"/>
                <a:sym typeface="+mn-ea"/>
              </a:rPr>
              <a:t>的结构与</a:t>
            </a:r>
            <a:r>
              <a:rPr lang="en-US">
                <a:latin typeface="微软雅黑" panose="020B0503020204020204" charset="-122"/>
                <a:ea typeface="微软雅黑" panose="020B0503020204020204" charset="-122"/>
                <a:cs typeface="微软雅黑" panose="020B0503020204020204" charset="-122"/>
                <a:sym typeface="+mn-ea"/>
              </a:rPr>
              <a:t>S      </a:t>
            </a:r>
            <a:r>
              <a:rPr lang="zh-CN">
                <a:latin typeface="微软雅黑" panose="020B0503020204020204" charset="-122"/>
                <a:ea typeface="微软雅黑" panose="020B0503020204020204" charset="-122"/>
                <a:cs typeface="微软雅黑" panose="020B0503020204020204" charset="-122"/>
                <a:sym typeface="+mn-ea"/>
              </a:rPr>
              <a:t>相似</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但</a:t>
            </a:r>
            <a:r>
              <a:rPr lang="en-US">
                <a:latin typeface="微软雅黑" panose="020B0503020204020204" charset="-122"/>
                <a:ea typeface="微软雅黑" panose="020B0503020204020204" charset="-122"/>
                <a:cs typeface="微软雅黑" panose="020B0503020204020204" charset="-122"/>
                <a:sym typeface="+mn-ea"/>
              </a:rPr>
              <a:t>S—S</a:t>
            </a:r>
            <a:r>
              <a:rPr lang="zh-CN">
                <a:latin typeface="微软雅黑" panose="020B0503020204020204" charset="-122"/>
                <a:ea typeface="微软雅黑" panose="020B0503020204020204" charset="-122"/>
                <a:cs typeface="微软雅黑" panose="020B0503020204020204" charset="-122"/>
                <a:sym typeface="+mn-ea"/>
              </a:rPr>
              <a:t>键与</a:t>
            </a:r>
            <a:r>
              <a:rPr lang="en-US">
                <a:latin typeface="微软雅黑" panose="020B0503020204020204" charset="-122"/>
                <a:ea typeface="微软雅黑" panose="020B0503020204020204" charset="-122"/>
                <a:cs typeface="微软雅黑" panose="020B0503020204020204" charset="-122"/>
                <a:sym typeface="+mn-ea"/>
              </a:rPr>
              <a:t>S—O</a:t>
            </a:r>
            <a:r>
              <a:rPr lang="zh-CN">
                <a:latin typeface="微软雅黑" panose="020B0503020204020204" charset="-122"/>
                <a:ea typeface="微软雅黑" panose="020B0503020204020204" charset="-122"/>
                <a:cs typeface="微软雅黑" panose="020B0503020204020204" charset="-122"/>
                <a:sym typeface="+mn-ea"/>
              </a:rPr>
              <a:t>键的键长不同</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空间结构是四面体形</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As</a:t>
            </a:r>
            <a:r>
              <a:rPr lang="zh-CN">
                <a:latin typeface="微软雅黑" panose="020B0503020204020204" charset="-122"/>
                <a:ea typeface="微软雅黑" panose="020B0503020204020204" charset="-122"/>
                <a:cs typeface="微软雅黑" panose="020B0503020204020204" charset="-122"/>
                <a:sym typeface="+mn-ea"/>
              </a:rPr>
              <a:t>的化合价不变</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反应前后均为</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被氧化</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As</a:t>
            </a:r>
            <a:r>
              <a:rPr lang="zh-CN">
                <a:latin typeface="微软雅黑" panose="020B0503020204020204" charset="-122"/>
                <a:ea typeface="微软雅黑" panose="020B0503020204020204" charset="-122"/>
                <a:cs typeface="微软雅黑" panose="020B0503020204020204" charset="-122"/>
                <a:sym typeface="+mn-ea"/>
              </a:rPr>
              <a:t>和</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都被氧化</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,As</a:t>
            </a:r>
            <a:r>
              <a:rPr lang="zh-CN">
                <a:latin typeface="微软雅黑" panose="020B0503020204020204" charset="-122"/>
                <a:ea typeface="微软雅黑" panose="020B0503020204020204" charset="-122"/>
                <a:cs typeface="微软雅黑" panose="020B0503020204020204" charset="-122"/>
                <a:sym typeface="+mn-ea"/>
              </a:rPr>
              <a:t>元素的化合价不变</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元素的化合价由</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价升高到</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反应的化学方程式为</a:t>
            </a:r>
            <a:r>
              <a:rPr lang="en-US">
                <a:latin typeface="微软雅黑" panose="020B0503020204020204" charset="-122"/>
                <a:ea typeface="微软雅黑" panose="020B0503020204020204" charset="-122"/>
                <a:cs typeface="微软雅黑" panose="020B0503020204020204" charset="-122"/>
                <a:sym typeface="+mn-ea"/>
              </a:rPr>
              <a:t>2As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+6O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方正楷体_GBK" panose="03000509000000000000" charset="-122"/>
                <a:sym typeface="+mn-ea"/>
              </a:rPr>
              <a:t> </a:t>
            </a:r>
            <a:r>
              <a:rPr lang="en-US">
                <a:latin typeface="微软雅黑" panose="020B0503020204020204" charset="-122"/>
                <a:ea typeface="微软雅黑" panose="020B0503020204020204" charset="-122"/>
                <a:cs typeface="Times New Roman" panose="02020603050405020304" charset="0"/>
                <a:sym typeface="+mn-ea"/>
              </a:rPr>
              <a:t>2As</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+3H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S</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             </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,As</a:t>
            </a:r>
            <a:r>
              <a:rPr lang="zh-CN">
                <a:latin typeface="微软雅黑" panose="020B0503020204020204" charset="-122"/>
                <a:ea typeface="微软雅黑" panose="020B0503020204020204" charset="-122"/>
                <a:cs typeface="微软雅黑" panose="020B0503020204020204" charset="-122"/>
                <a:sym typeface="+mn-ea"/>
              </a:rPr>
              <a:t>元素的化合价由</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价升高到</a:t>
            </a:r>
            <a:r>
              <a:rPr lang="en-US">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,S</a:t>
            </a:r>
            <a:r>
              <a:rPr lang="zh-CN">
                <a:latin typeface="微软雅黑" panose="020B0503020204020204" charset="-122"/>
                <a:ea typeface="微软雅黑" panose="020B0503020204020204" charset="-122"/>
                <a:cs typeface="微软雅黑" panose="020B0503020204020204" charset="-122"/>
                <a:sym typeface="+mn-ea"/>
              </a:rPr>
              <a:t>元素的化合价由</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价升高到</a:t>
            </a:r>
            <a:r>
              <a:rPr lang="en-US">
                <a:latin typeface="微软雅黑" panose="020B0503020204020204" charset="-122"/>
                <a:ea typeface="微软雅黑" panose="020B0503020204020204" charset="-122"/>
                <a:cs typeface="微软雅黑" panose="020B0503020204020204" charset="-122"/>
                <a:sym typeface="+mn-ea"/>
              </a:rPr>
              <a:t>+6</a:t>
            </a:r>
            <a:r>
              <a:rPr lang="zh-CN">
                <a:latin typeface="微软雅黑" panose="020B0503020204020204" charset="-122"/>
                <a:ea typeface="微软雅黑" panose="020B0503020204020204" charset="-122"/>
                <a:cs typeface="微软雅黑" panose="020B0503020204020204" charset="-122"/>
                <a:sym typeface="+mn-ea"/>
              </a:rPr>
              <a:t>价</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反应的化学方程式为</a:t>
            </a:r>
            <a:r>
              <a:rPr lang="en-US">
                <a:latin typeface="微软雅黑" panose="020B0503020204020204" charset="-122"/>
                <a:ea typeface="微软雅黑" panose="020B0503020204020204" charset="-122"/>
                <a:cs typeface="微软雅黑" panose="020B0503020204020204" charset="-122"/>
                <a:sym typeface="+mn-ea"/>
              </a:rPr>
              <a:t>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+7O</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+6H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方正楷体_GBK" panose="03000509000000000000" charset="-122"/>
                <a:sym typeface="+mn-ea"/>
              </a:rPr>
              <a:t> </a:t>
            </a:r>
            <a:r>
              <a:rPr lang="en-US">
                <a:latin typeface="微软雅黑" panose="020B0503020204020204" charset="-122"/>
                <a:ea typeface="微软雅黑" panose="020B0503020204020204" charset="-122"/>
                <a:cs typeface="Times New Roman" panose="02020603050405020304" charset="0"/>
                <a:sym typeface="+mn-ea"/>
              </a:rPr>
              <a:t>2H</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cs typeface="Times New Roman" panose="02020603050405020304" charset="0"/>
                <a:sym typeface="+mn-ea"/>
              </a:rPr>
              <a:t>AsO</a:t>
            </a:r>
            <a:r>
              <a:rPr lang="en-US" baseline="-25000">
                <a:latin typeface="微软雅黑" panose="020B0503020204020204" charset="-122"/>
                <a:ea typeface="微软雅黑" panose="020B0503020204020204" charset="-122"/>
                <a:cs typeface="Times New Roman" panose="02020603050405020304" charset="0"/>
                <a:sym typeface="+mn-ea"/>
              </a:rPr>
              <a:t>4</a:t>
            </a:r>
            <a:r>
              <a:rPr lang="en-US">
                <a:latin typeface="微软雅黑" panose="020B0503020204020204" charset="-122"/>
                <a:ea typeface="微软雅黑" panose="020B0503020204020204" charset="-122"/>
                <a:cs typeface="Times New Roman" panose="02020603050405020304" charset="0"/>
                <a:sym typeface="+mn-ea"/>
              </a:rPr>
              <a:t>+3H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SO</a:t>
            </a:r>
            <a:r>
              <a:rPr lang="en-US" baseline="-25000">
                <a:latin typeface="微软雅黑" panose="020B0503020204020204" charset="-122"/>
                <a:ea typeface="微软雅黑" panose="020B0503020204020204" charset="-122"/>
                <a:cs typeface="Times New Roman" panose="02020603050405020304" charset="0"/>
                <a:sym typeface="+mn-ea"/>
              </a:rPr>
              <a:t>4</a:t>
            </a:r>
            <a:r>
              <a:rPr lang="en-US">
                <a:latin typeface="微软雅黑" panose="020B0503020204020204" charset="-122"/>
                <a:ea typeface="微软雅黑" panose="020B0503020204020204" charset="-122"/>
                <a:cs typeface="Times New Roman" panose="02020603050405020304" charset="0"/>
                <a:sym typeface="+mn-ea"/>
              </a:rPr>
              <a:t>,         =   </a:t>
            </a:r>
            <a:r>
              <a:rPr lang="en-US">
                <a:latin typeface="微软雅黑" panose="020B0503020204020204" charset="-122"/>
                <a:ea typeface="微软雅黑" panose="020B0503020204020204" charset="-122"/>
                <a:cs typeface="微软雅黑" panose="020B0503020204020204" charset="-122"/>
                <a:sym typeface="+mn-ea"/>
              </a:rPr>
              <a:t>&lt;2,C</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Ⅰ</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a:t>
            </a:r>
            <a:r>
              <a:rPr lang="en-US">
                <a:latin typeface="微软雅黑" panose="020B0503020204020204" charset="-122"/>
                <a:ea typeface="微软雅黑" panose="020B0503020204020204" charset="-122"/>
                <a:cs typeface="微软雅黑" panose="020B0503020204020204" charset="-122"/>
                <a:sym typeface="+mn-ea"/>
              </a:rPr>
              <a:t>1 mol 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转移电子的物质的量为</a:t>
            </a:r>
            <a:r>
              <a:rPr lang="en-US">
                <a:latin typeface="微软雅黑" panose="020B0503020204020204" charset="-122"/>
                <a:ea typeface="微软雅黑" panose="020B0503020204020204" charset="-122"/>
                <a:cs typeface="微软雅黑" panose="020B0503020204020204" charset="-122"/>
                <a:sym typeface="+mn-ea"/>
              </a:rPr>
              <a:t>[+2-(-2)]×3 mol=12 mol,</a:t>
            </a:r>
            <a:r>
              <a:rPr lang="zh-CN">
                <a:latin typeface="微软雅黑" panose="020B0503020204020204" charset="-122"/>
                <a:ea typeface="微软雅黑" panose="020B0503020204020204" charset="-122"/>
                <a:cs typeface="微软雅黑" panose="020B0503020204020204" charset="-122"/>
                <a:sym typeface="+mn-ea"/>
              </a:rPr>
              <a:t>反应</a:t>
            </a:r>
            <a:r>
              <a:rPr lang="en-US">
                <a:latin typeface="微软雅黑" panose="020B0503020204020204" charset="-122"/>
                <a:ea typeface="微软雅黑" panose="020B0503020204020204" charset="-122"/>
                <a:cs typeface="微软雅黑" panose="020B0503020204020204" charset="-122"/>
                <a:sym typeface="+mn-ea"/>
              </a:rPr>
              <a:t>Ⅱ</a:t>
            </a:r>
            <a:r>
              <a:rPr lang="zh-CN">
                <a:latin typeface="微软雅黑" panose="020B0503020204020204" charset="-122"/>
                <a:ea typeface="微软雅黑" panose="020B0503020204020204" charset="-122"/>
                <a:cs typeface="微软雅黑" panose="020B0503020204020204" charset="-122"/>
                <a:sym typeface="+mn-ea"/>
              </a:rPr>
              <a:t>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a:t>
            </a:r>
            <a:r>
              <a:rPr lang="en-US">
                <a:latin typeface="微软雅黑" panose="020B0503020204020204" charset="-122"/>
                <a:ea typeface="微软雅黑" panose="020B0503020204020204" charset="-122"/>
                <a:cs typeface="微软雅黑" panose="020B0503020204020204" charset="-122"/>
                <a:sym typeface="+mn-ea"/>
              </a:rPr>
              <a:t>1 mol 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转移电子的物质的量为</a:t>
            </a:r>
            <a:r>
              <a:rPr lang="en-US">
                <a:latin typeface="微软雅黑" panose="020B0503020204020204" charset="-122"/>
                <a:ea typeface="微软雅黑" panose="020B0503020204020204" charset="-122"/>
                <a:cs typeface="微软雅黑" panose="020B0503020204020204" charset="-122"/>
                <a:sym typeface="+mn-ea"/>
              </a:rPr>
              <a:t>[+5-(+3)]×2 mol+[+6-(-2)]×3 mol=28 mol,</a:t>
            </a:r>
            <a:r>
              <a:rPr lang="zh-CN">
                <a:latin typeface="微软雅黑" panose="020B0503020204020204" charset="-122"/>
                <a:ea typeface="微软雅黑" panose="020B0503020204020204" charset="-122"/>
                <a:cs typeface="微软雅黑" panose="020B0503020204020204" charset="-122"/>
                <a:sym typeface="+mn-ea"/>
              </a:rPr>
              <a:t>故两反应中</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氧化</a:t>
            </a:r>
            <a:r>
              <a:rPr lang="en-US">
                <a:latin typeface="微软雅黑" panose="020B0503020204020204" charset="-122"/>
                <a:ea typeface="微软雅黑" panose="020B0503020204020204" charset="-122"/>
                <a:cs typeface="微软雅黑" panose="020B0503020204020204" charset="-122"/>
                <a:sym typeface="+mn-ea"/>
              </a:rPr>
              <a:t>1 mol As</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S</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转移的电子数之比为</a:t>
            </a:r>
            <a:r>
              <a:rPr lang="en-US">
                <a:latin typeface="微软雅黑" panose="020B0503020204020204" charset="-122"/>
                <a:ea typeface="微软雅黑" panose="020B0503020204020204" charset="-122"/>
                <a:cs typeface="微软雅黑" panose="020B0503020204020204" charset="-122"/>
                <a:sym typeface="+mn-ea"/>
              </a:rPr>
              <a:t>3∶7,D</a:t>
            </a:r>
            <a:r>
              <a:rPr lang="zh-CN">
                <a:latin typeface="微软雅黑" panose="020B0503020204020204" charset="-122"/>
                <a:ea typeface="微软雅黑" panose="020B0503020204020204" charset="-122"/>
                <a:cs typeface="微软雅黑" panose="020B0503020204020204" charset="-122"/>
                <a:sym typeface="+mn-ea"/>
              </a:rPr>
              <a:t>正确。</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634490" y="1029335"/>
            <a:ext cx="365760" cy="333375"/>
          </a:xfrm>
          <a:prstGeom prst="rect">
            <a:avLst/>
          </a:prstGeom>
          <a:noFill/>
          <a:ln w="9525">
            <a:noFill/>
          </a:ln>
        </p:spPr>
      </p:pic>
      <p:pic>
        <p:nvPicPr>
          <p:cNvPr id="7" name="图片 6"/>
          <p:cNvPicPr/>
          <p:nvPr/>
        </p:nvPicPr>
        <p:blipFill>
          <a:blip r:embed="rId2"/>
          <a:stretch>
            <a:fillRect/>
          </a:stretch>
        </p:blipFill>
        <p:spPr>
          <a:xfrm>
            <a:off x="3900170" y="1049655"/>
            <a:ext cx="321310" cy="300355"/>
          </a:xfrm>
          <a:prstGeom prst="rect">
            <a:avLst/>
          </a:prstGeom>
          <a:noFill/>
          <a:ln w="9525">
            <a:noFill/>
          </a:ln>
        </p:spPr>
      </p:pic>
      <p:pic>
        <p:nvPicPr>
          <p:cNvPr id="9" name="图片 8"/>
          <p:cNvPicPr/>
          <p:nvPr/>
        </p:nvPicPr>
        <p:blipFill>
          <a:blip r:embed="rId1"/>
          <a:stretch>
            <a:fillRect/>
          </a:stretch>
        </p:blipFill>
        <p:spPr>
          <a:xfrm>
            <a:off x="5306695" y="1029335"/>
            <a:ext cx="383540" cy="353695"/>
          </a:xfrm>
          <a:prstGeom prst="rect">
            <a:avLst/>
          </a:prstGeom>
          <a:noFill/>
          <a:ln w="9525">
            <a:noFill/>
          </a:ln>
        </p:spPr>
      </p:pic>
      <p:pic>
        <p:nvPicPr>
          <p:cNvPr id="10" name="图片 9"/>
          <p:cNvPicPr/>
          <p:nvPr/>
        </p:nvPicPr>
        <p:blipFill>
          <a:blip r:embed="rId3"/>
          <a:stretch>
            <a:fillRect/>
          </a:stretch>
        </p:blipFill>
        <p:spPr>
          <a:xfrm>
            <a:off x="10090785" y="1898650"/>
            <a:ext cx="417830" cy="265430"/>
          </a:xfrm>
          <a:prstGeom prst="rect">
            <a:avLst/>
          </a:prstGeom>
          <a:noFill/>
          <a:ln w="9525">
            <a:noFill/>
          </a:ln>
        </p:spPr>
      </p:pic>
      <p:pic>
        <p:nvPicPr>
          <p:cNvPr id="11" name="图片 10"/>
          <p:cNvPicPr/>
          <p:nvPr/>
        </p:nvPicPr>
        <p:blipFill>
          <a:blip r:embed="rId4"/>
          <a:stretch>
            <a:fillRect/>
          </a:stretch>
        </p:blipFill>
        <p:spPr>
          <a:xfrm>
            <a:off x="2531110" y="2164080"/>
            <a:ext cx="714375" cy="552450"/>
          </a:xfrm>
          <a:prstGeom prst="rect">
            <a:avLst/>
          </a:prstGeom>
          <a:noFill/>
          <a:ln w="9525">
            <a:noFill/>
          </a:ln>
        </p:spPr>
      </p:pic>
      <p:pic>
        <p:nvPicPr>
          <p:cNvPr id="13" name="图片 12"/>
          <p:cNvPicPr/>
          <p:nvPr/>
        </p:nvPicPr>
        <p:blipFill>
          <a:blip r:embed="rId4"/>
          <a:stretch>
            <a:fillRect/>
          </a:stretch>
        </p:blipFill>
        <p:spPr>
          <a:xfrm>
            <a:off x="7441565" y="2616200"/>
            <a:ext cx="542290" cy="513080"/>
          </a:xfrm>
          <a:prstGeom prst="rect">
            <a:avLst/>
          </a:prstGeom>
          <a:noFill/>
          <a:ln w="9525">
            <a:noFill/>
          </a:ln>
        </p:spPr>
      </p:pic>
      <p:pic>
        <p:nvPicPr>
          <p:cNvPr id="14" name="图片 13"/>
          <p:cNvPicPr/>
          <p:nvPr/>
        </p:nvPicPr>
        <p:blipFill>
          <a:blip r:embed="rId5"/>
          <a:stretch>
            <a:fillRect/>
          </a:stretch>
        </p:blipFill>
        <p:spPr>
          <a:xfrm>
            <a:off x="8188325" y="2586990"/>
            <a:ext cx="165100" cy="584835"/>
          </a:xfrm>
          <a:prstGeom prst="rect">
            <a:avLst/>
          </a:prstGeom>
          <a:noFill/>
          <a:ln w="9525">
            <a:noFill/>
          </a:ln>
        </p:spPr>
      </p:pic>
      <p:pic>
        <p:nvPicPr>
          <p:cNvPr id="15" name="图片 14"/>
          <p:cNvPicPr/>
          <p:nvPr>
            <p:custDataLst>
              <p:tags r:id="rId6"/>
            </p:custDataLst>
          </p:nvPr>
        </p:nvPicPr>
        <p:blipFill>
          <a:blip r:embed="rId3"/>
          <a:stretch>
            <a:fillRect/>
          </a:stretch>
        </p:blipFill>
        <p:spPr>
          <a:xfrm>
            <a:off x="4874895" y="2716530"/>
            <a:ext cx="417830" cy="3289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5</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42188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物质的量与阿伏加德罗常数</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13" name="文本框 212"/>
          <p:cNvSpPr txBox="1"/>
          <p:nvPr/>
        </p:nvSpPr>
        <p:spPr>
          <a:xfrm>
            <a:off x="571500" y="1024255"/>
            <a:ext cx="10826750" cy="383095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物质的量</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物质的量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定义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物质的量表示含有一定数目粒子的集合体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单位为摩尔</a:t>
            </a:r>
            <a:r>
              <a:rPr lang="en-US" b="0">
                <a:solidFill>
                  <a:schemeClr val="tx1"/>
                </a:solidFill>
                <a:latin typeface="微软雅黑" panose="020B0503020204020204" charset="-122"/>
                <a:ea typeface="微软雅黑" panose="020B0503020204020204" charset="-122"/>
                <a:cs typeface="微软雅黑" panose="020B0503020204020204" charset="-122"/>
              </a:rPr>
              <a:t>(mol)</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描述对象</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微观粒子</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如电子、质子、中子、分子、原子、离子等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或微观粒子的特定组合</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如原子团、官能团等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阿伏加德罗常数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a:solidFill>
                  <a:schemeClr val="tx1"/>
                </a:solidFill>
                <a:latin typeface="微软雅黑" panose="020B0503020204020204" charset="-122"/>
                <a:ea typeface="微软雅黑" panose="020B0503020204020204" charset="-122"/>
                <a:cs typeface="微软雅黑" panose="020B0503020204020204" charset="-122"/>
              </a:rPr>
              <a:t>)1 mol</a:t>
            </a:r>
            <a:r>
              <a:rPr lang="zh-CN" b="0">
                <a:solidFill>
                  <a:schemeClr val="tx1"/>
                </a:solidFill>
                <a:latin typeface="微软雅黑" panose="020B0503020204020204" charset="-122"/>
                <a:ea typeface="微软雅黑" panose="020B0503020204020204" charset="-122"/>
                <a:cs typeface="微软雅黑" panose="020B0503020204020204" charset="-122"/>
              </a:rPr>
              <a:t>任何粒子的粒子数叫作阿伏加德罗常数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单位为</a:t>
            </a:r>
            <a:r>
              <a:rPr lang="en-US" b="0" u="wavy">
                <a:solidFill>
                  <a:schemeClr val="tx1"/>
                </a:solidFill>
                <a:latin typeface="微软雅黑" panose="020B0503020204020204" charset="-122"/>
                <a:ea typeface="微软雅黑" panose="020B0503020204020204" charset="-122"/>
                <a:cs typeface="微软雅黑" panose="020B0503020204020204" charset="-122"/>
              </a:rPr>
              <a:t>mol</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-1</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数值约为</a:t>
            </a:r>
            <a:r>
              <a:rPr lang="en-US" b="0" u="wavy">
                <a:solidFill>
                  <a:schemeClr val="tx1"/>
                </a:solidFill>
                <a:latin typeface="微软雅黑" panose="020B0503020204020204" charset="-122"/>
                <a:ea typeface="微软雅黑" panose="020B0503020204020204" charset="-122"/>
                <a:cs typeface="微软雅黑" panose="020B0503020204020204" charset="-122"/>
              </a:rPr>
              <a:t>6.02×10</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23</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A</a:t>
            </a:r>
            <a:r>
              <a:rPr lang="zh-CN" b="0">
                <a:solidFill>
                  <a:schemeClr val="tx1"/>
                </a:solidFill>
                <a:latin typeface="微软雅黑" panose="020B0503020204020204" charset="-122"/>
                <a:ea typeface="微软雅黑" panose="020B0503020204020204" charset="-122"/>
                <a:cs typeface="微软雅黑" panose="020B0503020204020204" charset="-122"/>
              </a:rPr>
              <a:t>之间的关系</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a:solidFill>
                  <a:schemeClr val="tx1"/>
                </a:solidFill>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方正书宋_GBK" panose="03000509000000000000" charset="-122"/>
                <a:sym typeface="+mn-ea"/>
              </a:rPr>
              <a:t>。</a:t>
            </a:r>
            <a:endParaRPr lang="zh-CN" altLang="en-US" b="0">
              <a:solidFill>
                <a:schemeClr val="tx1"/>
              </a:solidFill>
              <a:latin typeface="微软雅黑" panose="020B0503020204020204" charset="-122"/>
              <a:ea typeface="微软雅黑" panose="020B0503020204020204" charset="-122"/>
              <a:cs typeface="方正书宋_GBK" panose="03000509000000000000"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67742"/>
          <a:stretch>
            <a:fillRect/>
          </a:stretch>
        </p:blipFill>
        <p:spPr>
          <a:xfrm>
            <a:off x="3651250" y="3930015"/>
            <a:ext cx="300355" cy="6686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14" name="文本框 213"/>
          <p:cNvSpPr txBox="1"/>
          <p:nvPr/>
        </p:nvSpPr>
        <p:spPr>
          <a:xfrm>
            <a:off x="608965" y="895350"/>
            <a:ext cx="10973435" cy="175323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摩尔质量</a:t>
            </a:r>
            <a:r>
              <a:rPr lang="en-US" b="1">
                <a:solidFill>
                  <a:schemeClr val="tx1"/>
                </a:solidFill>
                <a:latin typeface="微软雅黑" panose="020B0503020204020204" charset="-122"/>
                <a:ea typeface="微软雅黑" panose="020B0503020204020204" charset="-122"/>
                <a:cs typeface="微软雅黑" panose="020B0503020204020204" charset="-122"/>
              </a:rPr>
              <a:t>(</a:t>
            </a:r>
            <a:r>
              <a:rPr lang="en-US" b="1" i="1">
                <a:solidFill>
                  <a:schemeClr val="tx1"/>
                </a:solidFill>
                <a:latin typeface="微软雅黑" panose="020B0503020204020204" charset="-122"/>
                <a:ea typeface="微软雅黑" panose="020B0503020204020204" charset="-122"/>
                <a:cs typeface="微软雅黑" panose="020B0503020204020204" charset="-122"/>
              </a:rPr>
              <a:t>M</a:t>
            </a:r>
            <a:r>
              <a:rPr lang="en-US" b="1">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定义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单位物质的量的物质所具有的质量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常用单位是</a:t>
            </a:r>
            <a:r>
              <a:rPr lang="en-US" b="0" u="wavy">
                <a:solidFill>
                  <a:schemeClr val="tx1"/>
                </a:solidFill>
                <a:latin typeface="微软雅黑" panose="020B0503020204020204" charset="-122"/>
                <a:ea typeface="微软雅黑" panose="020B0503020204020204" charset="-122"/>
                <a:cs typeface="微软雅黑" panose="020B0503020204020204" charset="-122"/>
              </a:rPr>
              <a:t>g/mol</a:t>
            </a:r>
            <a:r>
              <a:rPr lang="zh-CN" b="0" u="wavy">
                <a:solidFill>
                  <a:schemeClr val="tx1"/>
                </a:solidFill>
                <a:latin typeface="微软雅黑" panose="020B0503020204020204" charset="-122"/>
                <a:ea typeface="微软雅黑" panose="020B0503020204020204" charset="-122"/>
                <a:cs typeface="微软雅黑" panose="020B0503020204020204" charset="-122"/>
              </a:rPr>
              <a:t>或</a:t>
            </a:r>
            <a:r>
              <a:rPr lang="en-US" b="0" u="wavy">
                <a:solidFill>
                  <a:schemeClr val="tx1"/>
                </a:solidFill>
                <a:latin typeface="微软雅黑" panose="020B0503020204020204" charset="-122"/>
                <a:ea typeface="微软雅黑" panose="020B0503020204020204" charset="-122"/>
                <a:cs typeface="微软雅黑" panose="020B0503020204020204" charset="-122"/>
              </a:rPr>
              <a:t>g·mol</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任何粒子的摩尔质量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以</a:t>
            </a:r>
            <a:r>
              <a:rPr lang="en-US" b="0">
                <a:solidFill>
                  <a:schemeClr val="tx1"/>
                </a:solidFill>
                <a:latin typeface="微软雅黑" panose="020B0503020204020204" charset="-122"/>
                <a:ea typeface="微软雅黑" panose="020B0503020204020204" charset="-122"/>
                <a:cs typeface="微软雅黑" panose="020B0503020204020204" charset="-122"/>
              </a:rPr>
              <a:t>g·mol</a:t>
            </a:r>
            <a:r>
              <a:rPr lang="en-US" b="0"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为单位时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在数值上都等于该粒子的相对原子质量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A</a:t>
            </a:r>
            <a:r>
              <a:rPr lang="en-US" b="0" baseline="-25000">
                <a:solidFill>
                  <a:schemeClr val="tx1"/>
                </a:solidFill>
                <a:latin typeface="微软雅黑" panose="020B0503020204020204" charset="-122"/>
                <a:ea typeface="微软雅黑" panose="020B0503020204020204" charset="-122"/>
                <a:cs typeface="微软雅黑" panose="020B0503020204020204" charset="-122"/>
              </a:rPr>
              <a:t>r</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或相对分子质量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M</a:t>
            </a:r>
            <a:r>
              <a:rPr lang="en-US" b="0" baseline="-25000">
                <a:solidFill>
                  <a:schemeClr val="tx1"/>
                </a:solidFill>
                <a:latin typeface="微软雅黑" panose="020B0503020204020204" charset="-122"/>
                <a:ea typeface="微软雅黑" panose="020B0503020204020204" charset="-122"/>
                <a:cs typeface="微软雅黑" panose="020B0503020204020204" charset="-122"/>
              </a:rPr>
              <a:t>r</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m</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M</a:t>
            </a:r>
            <a:r>
              <a:rPr lang="zh-CN" b="0">
                <a:solidFill>
                  <a:schemeClr val="tx1"/>
                </a:solidFill>
                <a:latin typeface="微软雅黑" panose="020B0503020204020204" charset="-122"/>
                <a:ea typeface="微软雅黑" panose="020B0503020204020204" charset="-122"/>
                <a:cs typeface="微软雅黑" panose="020B0503020204020204" charset="-122"/>
              </a:rPr>
              <a:t>之间的关系</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a:solidFill>
                  <a:schemeClr val="tx1"/>
                </a:solidFill>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方正书宋_GBK" panose="03000509000000000000" charset="-122"/>
                <a:sym typeface="+mn-ea"/>
              </a:rPr>
              <a:t>。</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rcRect l="69937" b="-8351"/>
          <a:stretch>
            <a:fillRect/>
          </a:stretch>
        </p:blipFill>
        <p:spPr>
          <a:xfrm>
            <a:off x="3586480" y="2183765"/>
            <a:ext cx="292100" cy="544830"/>
          </a:xfrm>
          <a:prstGeom prst="rect">
            <a:avLst/>
          </a:prstGeom>
          <a:noFill/>
          <a:ln w="9525">
            <a:noFill/>
          </a:ln>
        </p:spPr>
      </p:pic>
      <p:sp>
        <p:nvSpPr>
          <p:cNvPr id="5" name="文本框 4"/>
          <p:cNvSpPr txBox="1"/>
          <p:nvPr/>
        </p:nvSpPr>
        <p:spPr>
          <a:xfrm>
            <a:off x="608965" y="2896870"/>
            <a:ext cx="10972800" cy="133794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3.</a:t>
            </a:r>
            <a:r>
              <a:rPr lang="zh-CN" b="1">
                <a:solidFill>
                  <a:schemeClr val="tx1"/>
                </a:solidFill>
                <a:latin typeface="微软雅黑" panose="020B0503020204020204" charset="-122"/>
                <a:ea typeface="微软雅黑" panose="020B0503020204020204" charset="-122"/>
                <a:cs typeface="微软雅黑" panose="020B0503020204020204" charset="-122"/>
              </a:rPr>
              <a:t>气体摩尔体积</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定义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单位物质的量的气体所占的体积</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符号为</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m</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常用单位是</a:t>
            </a:r>
            <a:r>
              <a:rPr lang="en-US" b="0" u="wavy">
                <a:solidFill>
                  <a:schemeClr val="tx1"/>
                </a:solidFill>
                <a:latin typeface="微软雅黑" panose="020B0503020204020204" charset="-122"/>
                <a:ea typeface="微软雅黑" panose="020B0503020204020204" charset="-122"/>
                <a:cs typeface="微软雅黑" panose="020B0503020204020204" charset="-122"/>
              </a:rPr>
              <a:t>L·mol</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标准状况</a:t>
            </a:r>
            <a:r>
              <a:rPr lang="en-US" b="0">
                <a:solidFill>
                  <a:schemeClr val="tx1"/>
                </a:solidFill>
                <a:latin typeface="微软雅黑" panose="020B0503020204020204" charset="-122"/>
                <a:ea typeface="微软雅黑" panose="020B0503020204020204" charset="-122"/>
                <a:cs typeface="微软雅黑" panose="020B0503020204020204" charset="-122"/>
              </a:rPr>
              <a:t>(0 ℃,101 kPa)</a:t>
            </a:r>
            <a:r>
              <a:rPr lang="zh-CN" b="0">
                <a:solidFill>
                  <a:schemeClr val="tx1"/>
                </a:solidFill>
                <a:latin typeface="微软雅黑" panose="020B0503020204020204" charset="-122"/>
                <a:ea typeface="微软雅黑" panose="020B0503020204020204" charset="-122"/>
                <a:cs typeface="微软雅黑" panose="020B0503020204020204" charset="-122"/>
              </a:rPr>
              <a:t>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气体摩尔体积约为</a:t>
            </a:r>
            <a:r>
              <a:rPr lang="en-US" b="0" u="wavy">
                <a:solidFill>
                  <a:schemeClr val="tx1"/>
                </a:solidFill>
                <a:latin typeface="微软雅黑" panose="020B0503020204020204" charset="-122"/>
                <a:ea typeface="微软雅黑" panose="020B0503020204020204" charset="-122"/>
                <a:cs typeface="微软雅黑" panose="020B0503020204020204" charset="-122"/>
              </a:rPr>
              <a:t>22.4 L·mol</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608965" y="4319905"/>
            <a:ext cx="671830" cy="359410"/>
          </a:xfrm>
          <a:prstGeom prst="rect">
            <a:avLst/>
          </a:prstGeom>
          <a:noFill/>
          <a:ln w="9525">
            <a:noFill/>
          </a:ln>
        </p:spPr>
      </p:pic>
      <p:sp>
        <p:nvSpPr>
          <p:cNvPr id="216" name="文本框 215"/>
          <p:cNvSpPr txBox="1"/>
          <p:nvPr/>
        </p:nvSpPr>
        <p:spPr>
          <a:xfrm>
            <a:off x="756920" y="4652645"/>
            <a:ext cx="10972800" cy="922020"/>
          </a:xfrm>
          <a:prstGeom prst="rect">
            <a:avLst/>
          </a:prstGeom>
          <a:noFill/>
          <a:ln w="9525">
            <a:noFill/>
          </a:ln>
        </p:spPr>
        <p:txBody>
          <a:bodyPr wrap="square">
            <a:spAutoFit/>
          </a:bodyPr>
          <a:p>
            <a:pPr indent="0">
              <a:lnSpc>
                <a:spcPct val="150000"/>
              </a:lnSpc>
            </a:pPr>
            <a:r>
              <a:rPr lang="zh-CN" b="0">
                <a:solidFill>
                  <a:schemeClr val="tx1"/>
                </a:solidFill>
                <a:latin typeface="微软雅黑" panose="020B0503020204020204" charset="-122"/>
                <a:ea typeface="微软雅黑" panose="020B0503020204020204" charset="-122"/>
                <a:cs typeface="微软雅黑" panose="020B0503020204020204" charset="-122"/>
              </a:rPr>
              <a:t>气体摩尔体积受温度和压强影响</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气体摩尔体积为</a:t>
            </a:r>
            <a:r>
              <a:rPr lang="en-US" b="0">
                <a:solidFill>
                  <a:schemeClr val="tx1"/>
                </a:solidFill>
                <a:latin typeface="微软雅黑" panose="020B0503020204020204" charset="-122"/>
                <a:ea typeface="微软雅黑" panose="020B0503020204020204" charset="-122"/>
                <a:cs typeface="微软雅黑" panose="020B0503020204020204" charset="-122"/>
              </a:rPr>
              <a:t>22.4 L·mol</a:t>
            </a:r>
            <a:r>
              <a:rPr lang="en-US" b="0"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时气体不一定处于标准状况。</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m</a:t>
            </a:r>
            <a:r>
              <a:rPr lang="zh-CN" b="0">
                <a:solidFill>
                  <a:schemeClr val="tx1"/>
                </a:solidFill>
                <a:latin typeface="微软雅黑" panose="020B0503020204020204" charset="-122"/>
                <a:ea typeface="微软雅黑" panose="020B0503020204020204" charset="-122"/>
                <a:cs typeface="微软雅黑" panose="020B0503020204020204" charset="-122"/>
              </a:rPr>
              <a:t>之间的关系</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a:solidFill>
                  <a:schemeClr val="tx1"/>
                </a:solidFill>
                <a:latin typeface="微软雅黑" panose="020B0503020204020204" charset="-122"/>
                <a:ea typeface="微软雅黑" panose="020B0503020204020204" charset="-122"/>
                <a:cs typeface="微软雅黑" panose="020B0503020204020204" charset="-122"/>
              </a:rPr>
              <a:t>=       </a:t>
            </a:r>
            <a:r>
              <a:rPr lang="zh-CN" altLang="en-US"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rcRect l="58621" t="96"/>
          <a:stretch>
            <a:fillRect/>
          </a:stretch>
        </p:blipFill>
        <p:spPr>
          <a:xfrm>
            <a:off x="3742690" y="5082540"/>
            <a:ext cx="348615" cy="662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14" name="文本框 213"/>
          <p:cNvSpPr txBox="1"/>
          <p:nvPr/>
        </p:nvSpPr>
        <p:spPr>
          <a:xfrm>
            <a:off x="608965" y="895350"/>
            <a:ext cx="10973435" cy="5077460"/>
          </a:xfrm>
          <a:prstGeom prst="rect">
            <a:avLst/>
          </a:prstGeom>
          <a:noFill/>
          <a:ln w="9525">
            <a:noFill/>
          </a:ln>
        </p:spPr>
        <p:txBody>
          <a:bodyPr wrap="square">
            <a:spAutoFit/>
          </a:bodyPr>
          <a:p>
            <a:pPr indent="0">
              <a:lnSpc>
                <a:spcPct val="150000"/>
              </a:lnSpc>
            </a:pPr>
            <a:r>
              <a:rPr b="1">
                <a:solidFill>
                  <a:schemeClr val="tx1"/>
                </a:solidFill>
                <a:latin typeface="微软雅黑" panose="020B0503020204020204" charset="-122"/>
                <a:ea typeface="微软雅黑" panose="020B0503020204020204" charset="-122"/>
                <a:cs typeface="微软雅黑" panose="020B0503020204020204" charset="-122"/>
              </a:rPr>
              <a:t>4</a:t>
            </a:r>
            <a:r>
              <a:rPr lang="en-US" b="1">
                <a:solidFill>
                  <a:schemeClr val="tx1"/>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阿伏加德罗定律及其推论</a:t>
            </a:r>
            <a:endParaRPr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a:solidFill>
                  <a:schemeClr val="tx1"/>
                </a:solidFill>
                <a:latin typeface="微软雅黑" panose="020B0503020204020204" charset="-122"/>
                <a:ea typeface="微软雅黑" panose="020B0503020204020204" charset="-122"/>
                <a:cs typeface="微软雅黑" panose="020B0503020204020204" charset="-122"/>
              </a:rPr>
              <a:t>(1)阿伏加德罗定律内容</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a:solidFill>
                  <a:schemeClr val="tx1"/>
                </a:solidFill>
                <a:latin typeface="微软雅黑" panose="020B0503020204020204" charset="-122"/>
                <a:ea typeface="微软雅黑" panose="020B0503020204020204" charset="-122"/>
                <a:cs typeface="微软雅黑" panose="020B0503020204020204" charset="-122"/>
              </a:rPr>
              <a:t>同温、同压、同体积的任何气体具有相同的粒子数。</a:t>
            </a:r>
            <a:endParaRPr>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a:solidFill>
                  <a:schemeClr val="tx1"/>
                </a:solidFill>
                <a:latin typeface="微软雅黑" panose="020B0503020204020204" charset="-122"/>
                <a:ea typeface="微软雅黑" panose="020B0503020204020204" charset="-122"/>
                <a:cs typeface="微软雅黑" panose="020B0503020204020204" charset="-122"/>
              </a:rPr>
              <a:t>(2)阿伏加德罗定律的两个重要推论</a:t>
            </a:r>
            <a:r>
              <a:rPr lang="en-US" b="0">
                <a:solidFill>
                  <a:schemeClr val="tx1"/>
                </a:solidFill>
                <a:latin typeface="微软雅黑" panose="020B0503020204020204" charset="-122"/>
                <a:ea typeface="微软雅黑" panose="020B0503020204020204" charset="-122"/>
                <a:cs typeface="微软雅黑" panose="020B0503020204020204" charset="-122"/>
              </a:rPr>
              <a:t> </a:t>
            </a:r>
            <a:endParaRPr 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solidFill>
                  <a:schemeClr val="tx1"/>
                </a:solidFill>
                <a:latin typeface="微软雅黑" panose="020B0503020204020204" charset="-122"/>
                <a:ea typeface="微软雅黑" panose="020B0503020204020204" charset="-122"/>
                <a:cs typeface="微软雅黑" panose="020B0503020204020204" charset="-122"/>
              </a:rPr>
              <a:t>注:①阿伏加德罗定律所叙述的“任何气体”,既包括纯净气体,也包括混合气体。</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0">
                <a:solidFill>
                  <a:schemeClr val="tx1"/>
                </a:solidFill>
                <a:latin typeface="微软雅黑" panose="020B0503020204020204" charset="-122"/>
                <a:ea typeface="微软雅黑" panose="020B0503020204020204" charset="-122"/>
                <a:cs typeface="微软雅黑" panose="020B0503020204020204" charset="-122"/>
              </a:rPr>
              <a:t>②以上推论可通过                      及           推出。</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4" name="图片 13"/>
          <p:cNvPicPr>
            <a:picLocks noChangeAspect="1"/>
          </p:cNvPicPr>
          <p:nvPr>
            <p:custDataLst>
              <p:tags r:id="rId1"/>
            </p:custDataLst>
          </p:nvPr>
        </p:nvPicPr>
        <p:blipFill>
          <a:blip r:embed="rId2"/>
          <a:stretch>
            <a:fillRect/>
          </a:stretch>
        </p:blipFill>
        <p:spPr>
          <a:xfrm>
            <a:off x="3121660" y="2648585"/>
            <a:ext cx="4673600" cy="2381250"/>
          </a:xfrm>
          <a:prstGeom prst="rect">
            <a:avLst/>
          </a:prstGeom>
        </p:spPr>
      </p:pic>
      <p:pic>
        <p:nvPicPr>
          <p:cNvPr id="15" name="图片 14"/>
          <p:cNvPicPr>
            <a:picLocks noChangeAspect="1"/>
          </p:cNvPicPr>
          <p:nvPr>
            <p:custDataLst>
              <p:tags r:id="rId3"/>
            </p:custDataLst>
          </p:nvPr>
        </p:nvPicPr>
        <p:blipFill>
          <a:blip r:embed="rId4"/>
          <a:stretch>
            <a:fillRect/>
          </a:stretch>
        </p:blipFill>
        <p:spPr>
          <a:xfrm>
            <a:off x="2626995" y="5521960"/>
            <a:ext cx="1308100" cy="450850"/>
          </a:xfrm>
          <a:prstGeom prst="rect">
            <a:avLst/>
          </a:prstGeom>
        </p:spPr>
      </p:pic>
      <p:pic>
        <p:nvPicPr>
          <p:cNvPr id="16" name="图片 15"/>
          <p:cNvPicPr>
            <a:picLocks noChangeAspect="1"/>
          </p:cNvPicPr>
          <p:nvPr>
            <p:custDataLst>
              <p:tags r:id="rId5"/>
            </p:custDataLst>
          </p:nvPr>
        </p:nvPicPr>
        <p:blipFill>
          <a:blip r:embed="rId6"/>
          <a:stretch>
            <a:fillRect/>
          </a:stretch>
        </p:blipFill>
        <p:spPr>
          <a:xfrm>
            <a:off x="4380865" y="5521960"/>
            <a:ext cx="488950" cy="425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考法1　阿伏加德罗常数(NA)的应用</a:t>
            </a:r>
            <a:endParaRPr sz="2400" b="1">
              <a:latin typeface="微软雅黑" panose="020B0503020204020204" charset="-122"/>
              <a:ea typeface="微软雅黑" panose="020B0503020204020204" charset="-122"/>
              <a:cs typeface="微软雅黑" panose="020B0503020204020204" charset="-122"/>
            </a:endParaRPr>
          </a:p>
        </p:txBody>
      </p:sp>
      <p:pic>
        <p:nvPicPr>
          <p:cNvPr id="272" name="image260.jpeg"/>
          <p:cNvPicPr>
            <a:picLocks noChangeAspect="1"/>
          </p:cNvPicPr>
          <p:nvPr>
            <p:custDataLst>
              <p:tags r:id="rId1"/>
            </p:custDataLst>
          </p:nvPr>
        </p:nvPicPr>
        <p:blipFill>
          <a:blip r:embed="rId2"/>
          <a:stretch>
            <a:fillRect/>
          </a:stretch>
        </p:blipFill>
        <p:spPr>
          <a:xfrm>
            <a:off x="613410" y="4929505"/>
            <a:ext cx="1258570" cy="408940"/>
          </a:xfrm>
          <a:prstGeom prst="rect">
            <a:avLst/>
          </a:prstGeom>
        </p:spPr>
      </p:pic>
      <p:pic>
        <p:nvPicPr>
          <p:cNvPr id="287" name="image275.jpeg"/>
          <p:cNvPicPr>
            <a:picLocks noChangeAspect="1"/>
          </p:cNvPicPr>
          <p:nvPr>
            <p:custDataLst>
              <p:tags r:id="rId3"/>
            </p:custDataLst>
          </p:nvPr>
        </p:nvPicPr>
        <p:blipFill>
          <a:blip r:embed="rId4"/>
          <a:stretch>
            <a:fillRect/>
          </a:stretch>
        </p:blipFill>
        <p:spPr>
          <a:xfrm>
            <a:off x="5638800" y="1117600"/>
            <a:ext cx="509270" cy="290830"/>
          </a:xfrm>
          <a:prstGeom prst="rect">
            <a:avLst/>
          </a:prstGeom>
        </p:spPr>
      </p:pic>
      <p:sp>
        <p:nvSpPr>
          <p:cNvPr id="217" name="文本框 216"/>
          <p:cNvSpPr txBox="1"/>
          <p:nvPr/>
        </p:nvSpPr>
        <p:spPr>
          <a:xfrm>
            <a:off x="613410" y="1584325"/>
            <a:ext cx="10954385" cy="4246245"/>
          </a:xfrm>
          <a:prstGeom prst="rect">
            <a:avLst/>
          </a:prstGeom>
          <a:noFill/>
          <a:ln w="9525">
            <a:noFill/>
          </a:ln>
        </p:spPr>
        <p:txBody>
          <a:bodyPr wrap="square">
            <a:spAutoFit/>
          </a:bodyPr>
          <a:p>
            <a:pPr indent="0">
              <a:lnSpc>
                <a:spcPct val="150000"/>
              </a:lnSpc>
            </a:pPr>
            <a:r>
              <a:rPr lang="zh-CN" b="0">
                <a:solidFill>
                  <a:schemeClr val="tx1"/>
                </a:solidFill>
                <a:latin typeface="微软雅黑" panose="020B0503020204020204" charset="-122"/>
                <a:ea typeface="微软雅黑" panose="020B0503020204020204" charset="-122"/>
                <a:cs typeface="微软雅黑" panose="020B0503020204020204" charset="-122"/>
              </a:rPr>
              <a:t>阿伏加德罗常数</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的应用是高考中的经典题型</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常为正误判断型选择题</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主要考查以物质的量为中心的简单计算。</a:t>
            </a:r>
            <a:endParaRPr lang="zh-CN"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sym typeface="+mn-ea"/>
              </a:rPr>
              <a:t>1.</a:t>
            </a:r>
            <a:r>
              <a:rPr lang="zh-CN" b="1">
                <a:latin typeface="微软雅黑" panose="020B0503020204020204" charset="-122"/>
                <a:ea typeface="微软雅黑" panose="020B0503020204020204" charset="-122"/>
                <a:cs typeface="微软雅黑" panose="020B0503020204020204" charset="-122"/>
                <a:sym typeface="+mn-ea"/>
              </a:rPr>
              <a:t>关注气体摩尔体积的适用条件</a:t>
            </a:r>
            <a:r>
              <a:rPr lang="en-US">
                <a:latin typeface="微软雅黑" panose="020B0503020204020204" charset="-122"/>
                <a:ea typeface="微软雅黑" panose="020B0503020204020204" charset="-122"/>
                <a:cs typeface="微软雅黑" panose="020B0503020204020204" charset="-122"/>
                <a:sym typeface="+mn-ea"/>
              </a:rPr>
              <a:t>(1)</a:t>
            </a:r>
            <a:r>
              <a:rPr lang="zh-CN">
                <a:latin typeface="微软雅黑" panose="020B0503020204020204" charset="-122"/>
                <a:ea typeface="微软雅黑" panose="020B0503020204020204" charset="-122"/>
                <a:cs typeface="微软雅黑" panose="020B0503020204020204" charset="-122"/>
                <a:sym typeface="+mn-ea"/>
              </a:rPr>
              <a:t>角度</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从</a:t>
            </a:r>
            <a:r>
              <a:rPr lang="en-US" i="1">
                <a:latin typeface="微软雅黑" panose="020B0503020204020204" charset="-122"/>
                <a:ea typeface="微软雅黑" panose="020B0503020204020204" charset="-122"/>
                <a:cs typeface="微软雅黑" panose="020B0503020204020204" charset="-122"/>
                <a:sym typeface="+mn-ea"/>
              </a:rPr>
              <a:t>V</a:t>
            </a:r>
            <a:r>
              <a:rPr lang="en-US" baseline="-25000">
                <a:latin typeface="微软雅黑" panose="020B0503020204020204" charset="-122"/>
                <a:ea typeface="微软雅黑" panose="020B0503020204020204" charset="-122"/>
                <a:cs typeface="微软雅黑" panose="020B0503020204020204" charset="-122"/>
                <a:sym typeface="+mn-ea"/>
              </a:rPr>
              <a:t>m</a:t>
            </a:r>
            <a:r>
              <a:rPr lang="en-US">
                <a:latin typeface="微软雅黑" panose="020B0503020204020204" charset="-122"/>
                <a:ea typeface="微软雅黑" panose="020B0503020204020204" charset="-122"/>
                <a:cs typeface="微软雅黑" panose="020B0503020204020204" charset="-122"/>
                <a:sym typeface="+mn-ea"/>
              </a:rPr>
              <a:t>=22.4 L·mol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的适用条件和物质的状态设置陷阱。</a:t>
            </a:r>
            <a:r>
              <a:rPr lang="en-US">
                <a:latin typeface="微软雅黑" panose="020B0503020204020204" charset="-122"/>
                <a:ea typeface="微软雅黑" panose="020B0503020204020204" charset="-122"/>
                <a:cs typeface="微软雅黑" panose="020B0503020204020204" charset="-122"/>
                <a:sym typeface="+mn-ea"/>
              </a:rPr>
              <a:t>(2)</a:t>
            </a:r>
            <a:r>
              <a:rPr lang="zh-CN">
                <a:latin typeface="微软雅黑" panose="020B0503020204020204" charset="-122"/>
                <a:ea typeface="微软雅黑" panose="020B0503020204020204" charset="-122"/>
                <a:cs typeface="微软雅黑" panose="020B0503020204020204" charset="-122"/>
                <a:sym typeface="+mn-ea"/>
              </a:rPr>
              <a:t>突破方法</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一看</a:t>
            </a:r>
            <a:r>
              <a:rPr lang="zh-CN" u="wavy">
                <a:latin typeface="微软雅黑" panose="020B0503020204020204" charset="-122"/>
                <a:ea typeface="微软雅黑" panose="020B0503020204020204" charset="-122"/>
                <a:cs typeface="微软雅黑" panose="020B0503020204020204" charset="-122"/>
                <a:sym typeface="+mn-ea"/>
              </a:rPr>
              <a:t>气体</a:t>
            </a:r>
            <a:r>
              <a:rPr lang="zh-CN">
                <a:latin typeface="微软雅黑" panose="020B0503020204020204" charset="-122"/>
                <a:ea typeface="微软雅黑" panose="020B0503020204020204" charset="-122"/>
                <a:cs typeface="微软雅黑" panose="020B0503020204020204" charset="-122"/>
                <a:sym typeface="+mn-ea"/>
              </a:rPr>
              <a:t>是否处于</a:t>
            </a:r>
            <a:r>
              <a:rPr lang="en-US">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标准状况</a:t>
            </a:r>
            <a:r>
              <a:rPr lang="en-US" u="wavy">
                <a:latin typeface="微软雅黑" panose="020B0503020204020204" charset="-122"/>
                <a:ea typeface="微软雅黑" panose="020B0503020204020204" charset="-122"/>
                <a:cs typeface="微软雅黑" panose="020B0503020204020204" charset="-122"/>
                <a:sym typeface="+mn-ea"/>
              </a:rPr>
              <a:t>(0 ℃</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101 kPa)</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二看标准状况下</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物质</a:t>
            </a:r>
            <a:r>
              <a:rPr lang="zh-CN" u="wavy">
                <a:latin typeface="微软雅黑" panose="020B0503020204020204" charset="-122"/>
                <a:ea typeface="微软雅黑" panose="020B0503020204020204" charset="-122"/>
                <a:cs typeface="微软雅黑" panose="020B0503020204020204" charset="-122"/>
                <a:sym typeface="+mn-ea"/>
              </a:rPr>
              <a:t>是否为气体</a:t>
            </a:r>
            <a:r>
              <a:rPr lang="en-US" u="wavy">
                <a:latin typeface="微软雅黑" panose="020B0503020204020204" charset="-122"/>
                <a:ea typeface="微软雅黑" panose="020B0503020204020204" charset="-122"/>
                <a:cs typeface="微软雅黑" panose="020B0503020204020204" charset="-122"/>
                <a:sym typeface="+mn-ea"/>
              </a:rPr>
              <a:t>(</a:t>
            </a:r>
            <a:r>
              <a:rPr lang="zh-CN" u="wavy">
                <a:latin typeface="微软雅黑" panose="020B0503020204020204" charset="-122"/>
                <a:ea typeface="微软雅黑" panose="020B0503020204020204" charset="-122"/>
                <a:cs typeface="微软雅黑" panose="020B0503020204020204" charset="-122"/>
                <a:sym typeface="+mn-ea"/>
              </a:rPr>
              <a:t>如</a:t>
            </a:r>
            <a:r>
              <a:rPr lang="en-US" u="wavy">
                <a:latin typeface="微软雅黑" panose="020B0503020204020204" charset="-122"/>
                <a:ea typeface="微软雅黑" panose="020B0503020204020204" charset="-122"/>
                <a:cs typeface="微软雅黑" panose="020B0503020204020204" charset="-122"/>
                <a:sym typeface="+mn-ea"/>
              </a:rPr>
              <a:t>CCl</a:t>
            </a:r>
            <a:r>
              <a:rPr lang="en-US" u="wavy" baseline="-25000">
                <a:latin typeface="微软雅黑" panose="020B0503020204020204" charset="-122"/>
                <a:ea typeface="微软雅黑" panose="020B0503020204020204" charset="-122"/>
                <a:cs typeface="微软雅黑" panose="020B0503020204020204" charset="-122"/>
                <a:sym typeface="+mn-ea"/>
              </a:rPr>
              <a:t>4</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CHCl</a:t>
            </a:r>
            <a:r>
              <a:rPr lang="en-US" u="wavy" baseline="-25000">
                <a:latin typeface="微软雅黑" panose="020B0503020204020204" charset="-122"/>
                <a:ea typeface="微软雅黑" panose="020B0503020204020204" charset="-122"/>
                <a:cs typeface="微软雅黑" panose="020B0503020204020204" charset="-122"/>
                <a:sym typeface="+mn-ea"/>
              </a:rPr>
              <a:t>3</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CH</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Cl</a:t>
            </a:r>
            <a:r>
              <a:rPr lang="en-US" u="wavy" baseline="-25000">
                <a:latin typeface="微软雅黑" panose="020B0503020204020204" charset="-122"/>
                <a:ea typeface="微软雅黑" panose="020B0503020204020204" charset="-122"/>
                <a:cs typeface="微软雅黑" panose="020B0503020204020204" charset="-122"/>
                <a:sym typeface="+mn-ea"/>
              </a:rPr>
              <a:t>2</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H</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O</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Br</a:t>
            </a:r>
            <a:r>
              <a:rPr lang="en-US" u="wavy" baseline="-25000">
                <a:latin typeface="微软雅黑" panose="020B0503020204020204" charset="-122"/>
                <a:ea typeface="微软雅黑" panose="020B0503020204020204" charset="-122"/>
                <a:cs typeface="微软雅黑" panose="020B0503020204020204" charset="-122"/>
                <a:sym typeface="+mn-ea"/>
              </a:rPr>
              <a:t>2</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SO</a:t>
            </a:r>
            <a:r>
              <a:rPr lang="en-US" u="wavy" baseline="-25000">
                <a:latin typeface="微软雅黑" panose="020B0503020204020204" charset="-122"/>
                <a:ea typeface="微软雅黑" panose="020B0503020204020204" charset="-122"/>
                <a:cs typeface="微软雅黑" panose="020B0503020204020204" charset="-122"/>
                <a:sym typeface="+mn-ea"/>
              </a:rPr>
              <a:t>3</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NO</a:t>
            </a:r>
            <a:r>
              <a:rPr lang="en-US" u="wavy" baseline="-25000">
                <a:latin typeface="微软雅黑" panose="020B0503020204020204" charset="-122"/>
                <a:ea typeface="微软雅黑" panose="020B0503020204020204" charset="-122"/>
                <a:cs typeface="微软雅黑" panose="020B0503020204020204" charset="-122"/>
                <a:sym typeface="+mn-ea"/>
              </a:rPr>
              <a:t>2</a:t>
            </a:r>
            <a:r>
              <a:rPr lang="zh-CN" u="wavy">
                <a:latin typeface="微软雅黑" panose="020B0503020204020204" charset="-122"/>
                <a:ea typeface="微软雅黑" panose="020B0503020204020204" charset="-122"/>
                <a:cs typeface="微软雅黑" panose="020B0503020204020204" charset="-122"/>
                <a:sym typeface="+mn-ea"/>
              </a:rPr>
              <a:t>、己烷、</a:t>
            </a:r>
            <a:r>
              <a:rPr lang="en-US" u="wavy">
                <a:latin typeface="微软雅黑" panose="020B0503020204020204" charset="-122"/>
                <a:ea typeface="微软雅黑" panose="020B0503020204020204" charset="-122"/>
                <a:cs typeface="微软雅黑" panose="020B0503020204020204" charset="-122"/>
                <a:sym typeface="+mn-ea"/>
              </a:rPr>
              <a:t>HF</a:t>
            </a:r>
            <a:r>
              <a:rPr lang="zh-CN" u="wavy">
                <a:latin typeface="微软雅黑" panose="020B0503020204020204" charset="-122"/>
                <a:ea typeface="微软雅黑" panose="020B0503020204020204" charset="-122"/>
                <a:cs typeface="微软雅黑" panose="020B0503020204020204" charset="-122"/>
                <a:sym typeface="+mn-ea"/>
              </a:rPr>
              <a:t>、苯、乙醇、</a:t>
            </a:r>
            <a:r>
              <a:rPr lang="en-US" u="wavy">
                <a:latin typeface="微软雅黑" panose="020B0503020204020204" charset="-122"/>
                <a:ea typeface="微软雅黑" panose="020B0503020204020204" charset="-122"/>
                <a:cs typeface="微软雅黑" panose="020B0503020204020204" charset="-122"/>
                <a:sym typeface="+mn-ea"/>
              </a:rPr>
              <a:t>H</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O</a:t>
            </a:r>
            <a:r>
              <a:rPr lang="en-US" u="wavy" baseline="-25000">
                <a:latin typeface="微软雅黑" panose="020B0503020204020204" charset="-122"/>
                <a:ea typeface="微软雅黑" panose="020B0503020204020204" charset="-122"/>
                <a:cs typeface="微软雅黑" panose="020B0503020204020204" charset="-122"/>
                <a:sym typeface="+mn-ea"/>
              </a:rPr>
              <a:t>2</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N</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H</a:t>
            </a:r>
            <a:r>
              <a:rPr lang="en-US" u="wavy" baseline="-25000">
                <a:latin typeface="微软雅黑" panose="020B0503020204020204" charset="-122"/>
                <a:ea typeface="微软雅黑" panose="020B0503020204020204" charset="-122"/>
                <a:cs typeface="微软雅黑" panose="020B0503020204020204" charset="-122"/>
                <a:sym typeface="+mn-ea"/>
              </a:rPr>
              <a:t>4</a:t>
            </a:r>
            <a:r>
              <a:rPr lang="zh-CN" u="wavy">
                <a:latin typeface="微软雅黑" panose="020B0503020204020204" charset="-122"/>
                <a:ea typeface="微软雅黑" panose="020B0503020204020204" charset="-122"/>
                <a:cs typeface="微软雅黑" panose="020B0503020204020204" charset="-122"/>
                <a:sym typeface="+mn-ea"/>
              </a:rPr>
              <a:t>、</a:t>
            </a:r>
            <a:r>
              <a:rPr lang="en-US" u="wavy">
                <a:latin typeface="微软雅黑" panose="020B0503020204020204" charset="-122"/>
                <a:ea typeface="微软雅黑" panose="020B0503020204020204" charset="-122"/>
                <a:cs typeface="微软雅黑" panose="020B0503020204020204" charset="-122"/>
                <a:sym typeface="+mn-ea"/>
              </a:rPr>
              <a:t>I</a:t>
            </a:r>
            <a:r>
              <a:rPr lang="en-US" u="wavy" baseline="-25000">
                <a:latin typeface="微软雅黑" panose="020B0503020204020204" charset="-122"/>
                <a:ea typeface="微软雅黑" panose="020B0503020204020204" charset="-122"/>
                <a:cs typeface="微软雅黑" panose="020B0503020204020204" charset="-122"/>
                <a:sym typeface="+mn-ea"/>
              </a:rPr>
              <a:t>2</a:t>
            </a:r>
            <a:r>
              <a:rPr lang="zh-CN" u="wavy">
                <a:latin typeface="微软雅黑" panose="020B0503020204020204" charset="-122"/>
                <a:ea typeface="微软雅黑" panose="020B0503020204020204" charset="-122"/>
                <a:cs typeface="微软雅黑" panose="020B0503020204020204" charset="-122"/>
                <a:sym typeface="+mn-ea"/>
              </a:rPr>
              <a:t>、草酸、苯酚、</a:t>
            </a:r>
            <a:r>
              <a:rPr lang="en-US" u="wavy">
                <a:latin typeface="微软雅黑" panose="020B0503020204020204" charset="-122"/>
                <a:ea typeface="微软雅黑" panose="020B0503020204020204" charset="-122"/>
                <a:cs typeface="微软雅黑" panose="020B0503020204020204" charset="-122"/>
                <a:sym typeface="+mn-ea"/>
              </a:rPr>
              <a:t>N</a:t>
            </a:r>
            <a:r>
              <a:rPr lang="en-US" u="wavy" baseline="-25000">
                <a:latin typeface="微软雅黑" panose="020B0503020204020204" charset="-122"/>
                <a:ea typeface="微软雅黑" panose="020B0503020204020204" charset="-122"/>
                <a:cs typeface="微软雅黑" panose="020B0503020204020204" charset="-122"/>
                <a:sym typeface="+mn-ea"/>
              </a:rPr>
              <a:t>2</a:t>
            </a:r>
            <a:r>
              <a:rPr lang="en-US" u="wavy">
                <a:latin typeface="微软雅黑" panose="020B0503020204020204" charset="-122"/>
                <a:ea typeface="微软雅黑" panose="020B0503020204020204" charset="-122"/>
                <a:cs typeface="微软雅黑" panose="020B0503020204020204" charset="-122"/>
                <a:sym typeface="+mn-ea"/>
              </a:rPr>
              <a:t>O</a:t>
            </a:r>
            <a:r>
              <a:rPr lang="en-US" u="wavy" baseline="-25000">
                <a:latin typeface="微软雅黑" panose="020B0503020204020204" charset="-122"/>
                <a:ea typeface="微软雅黑" panose="020B0503020204020204" charset="-122"/>
                <a:cs typeface="微软雅黑" panose="020B0503020204020204" charset="-122"/>
                <a:sym typeface="+mn-ea"/>
              </a:rPr>
              <a:t>4</a:t>
            </a:r>
            <a:r>
              <a:rPr lang="zh-CN" u="wavy">
                <a:latin typeface="微软雅黑" panose="020B0503020204020204" charset="-122"/>
                <a:ea typeface="微软雅黑" panose="020B0503020204020204" charset="-122"/>
                <a:cs typeface="微软雅黑" panose="020B0503020204020204" charset="-122"/>
                <a:sym typeface="+mn-ea"/>
              </a:rPr>
              <a:t>等在标准状况下均不为气体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a:t>
            </a:r>
            <a:endParaRPr lang="zh-CN">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solidFill>
                  <a:schemeClr val="tx1"/>
                </a:solidFill>
                <a:latin typeface="微软雅黑" panose="020B0503020204020204" charset="-122"/>
                <a:ea typeface="微软雅黑" panose="020B0503020204020204" charset="-122"/>
                <a:cs typeface="微软雅黑" panose="020B0503020204020204" charset="-122"/>
              </a:rPr>
              <a:t>物质的量或质量确定时,物质所含粒子数与温度、压强等外界条件无关。</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18" name="文本框 217"/>
          <p:cNvSpPr txBox="1"/>
          <p:nvPr/>
        </p:nvSpPr>
        <p:spPr>
          <a:xfrm>
            <a:off x="613410" y="2627630"/>
            <a:ext cx="10954385" cy="506730"/>
          </a:xfrm>
          <a:prstGeom prst="rect">
            <a:avLst/>
          </a:prstGeom>
          <a:noFill/>
          <a:ln w="9525">
            <a:noFill/>
          </a:ln>
        </p:spPr>
        <p:txBody>
          <a:bodyPr wrap="square">
            <a:spAutoFit/>
          </a:bodyPr>
          <a:p>
            <a:pPr indent="0">
              <a:lnSpc>
                <a:spcPct val="150000"/>
              </a:lnSpc>
            </a:pPr>
            <a:r>
              <a:rPr lang="en-US" b="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603250" y="991235"/>
            <a:ext cx="11049000" cy="4741545"/>
          </a:xfrm>
          <a:prstGeom prst="rect">
            <a:avLst/>
          </a:prstGeom>
          <a:noFill/>
          <a:ln w="9525">
            <a:noFill/>
          </a:ln>
        </p:spPr>
        <p:txBody>
          <a:bodyPr wrap="square">
            <a:spAutoFit/>
          </a:bodyPr>
          <a:p>
            <a:pPr indent="0">
              <a:lnSpc>
                <a:spcPct val="120000"/>
              </a:lnSpc>
              <a:spcBef>
                <a:spcPts val="0"/>
              </a:spcBef>
              <a:spcAft>
                <a:spcPts val="0"/>
              </a:spcAft>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关注物质的组成与结构</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角度</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从特殊物质的组成与结构特点设置陷阱。</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突破方法</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熟记特殊物质中所含微粒</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分子、原子、电子、质子、中子等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的数目</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常考查的特殊物质有</a:t>
            </a:r>
            <a:r>
              <a:rPr lang="en-US" b="0" u="wavy">
                <a:solidFill>
                  <a:schemeClr val="tx1"/>
                </a:solidFill>
                <a:latin typeface="微软雅黑" panose="020B0503020204020204" charset="-122"/>
                <a:ea typeface="微软雅黑" panose="020B0503020204020204" charset="-122"/>
                <a:cs typeface="微软雅黑" panose="020B0503020204020204" charset="-122"/>
              </a:rPr>
              <a:t>Ne</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a:solidFill>
                  <a:schemeClr val="tx1"/>
                </a:solidFill>
                <a:latin typeface="微软雅黑" panose="020B0503020204020204" charset="-122"/>
                <a:ea typeface="微软雅黑" panose="020B0503020204020204" charset="-122"/>
                <a:cs typeface="微软雅黑" panose="020B0503020204020204" charset="-122"/>
              </a:rPr>
              <a:t>D</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u="wavy">
                <a:solidFill>
                  <a:schemeClr val="tx1"/>
                </a:solidFill>
                <a:latin typeface="微软雅黑" panose="020B0503020204020204" charset="-122"/>
                <a:ea typeface="微软雅黑" panose="020B0503020204020204" charset="-122"/>
                <a:cs typeface="微软雅黑" panose="020B0503020204020204" charset="-122"/>
              </a:rPr>
              <a:t>O</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18</a:t>
            </a:r>
            <a:r>
              <a:rPr lang="en-US" b="0" u="wavy">
                <a:solidFill>
                  <a:schemeClr val="tx1"/>
                </a:solidFill>
                <a:latin typeface="微软雅黑" panose="020B0503020204020204" charset="-122"/>
                <a:ea typeface="微软雅黑" panose="020B0503020204020204" charset="-122"/>
                <a:cs typeface="微软雅黑" panose="020B0503020204020204" charset="-122"/>
              </a:rPr>
              <a:t>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a:solidFill>
                  <a:schemeClr val="tx1"/>
                </a:solidFill>
                <a:latin typeface="微软雅黑" panose="020B0503020204020204" charset="-122"/>
                <a:ea typeface="微软雅黑" panose="020B0503020204020204" charset="-122"/>
                <a:cs typeface="微软雅黑" panose="020B0503020204020204" charset="-122"/>
              </a:rPr>
              <a:t>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a:solidFill>
                  <a:schemeClr val="tx1"/>
                </a:solidFill>
                <a:latin typeface="微软雅黑" panose="020B0503020204020204" charset="-122"/>
                <a:ea typeface="微软雅黑" panose="020B0503020204020204" charset="-122"/>
                <a:cs typeface="微软雅黑" panose="020B0503020204020204" charset="-122"/>
              </a:rPr>
              <a:t>P</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a:solidFill>
                  <a:schemeClr val="tx1"/>
                </a:solidFill>
                <a:latin typeface="微软雅黑" panose="020B0503020204020204" charset="-122"/>
                <a:ea typeface="微软雅黑" panose="020B0503020204020204" charset="-122"/>
                <a:cs typeface="微软雅黑" panose="020B0503020204020204" charset="-122"/>
              </a:rPr>
              <a:t>H</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37</a:t>
            </a:r>
            <a:r>
              <a:rPr lang="en-US" b="0" u="wavy">
                <a:solidFill>
                  <a:schemeClr val="tx1"/>
                </a:solidFill>
                <a:latin typeface="微软雅黑" panose="020B0503020204020204" charset="-122"/>
                <a:ea typeface="微软雅黑" panose="020B0503020204020204" charset="-122"/>
                <a:cs typeface="微软雅黑" panose="020B0503020204020204" charset="-122"/>
              </a:rPr>
              <a:t>Cl</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a:solidFill>
                  <a:schemeClr val="tx1"/>
                </a:solidFill>
                <a:latin typeface="微软雅黑" panose="020B0503020204020204" charset="-122"/>
                <a:ea typeface="微软雅黑" panose="020B0503020204020204" charset="-122"/>
                <a:cs typeface="微软雅黑" panose="020B0503020204020204" charset="-122"/>
              </a:rPr>
              <a:t>—OH</a:t>
            </a:r>
            <a:r>
              <a:rPr lang="zh-CN" b="0" u="wavy">
                <a:solidFill>
                  <a:schemeClr val="tx1"/>
                </a:solidFill>
                <a:latin typeface="微软雅黑" panose="020B0503020204020204" charset="-122"/>
                <a:ea typeface="微软雅黑" panose="020B0503020204020204" charset="-122"/>
                <a:cs typeface="微软雅黑" panose="020B0503020204020204" charset="-122"/>
              </a:rPr>
              <a:t>、</a:t>
            </a:r>
            <a:r>
              <a:rPr lang="en-US" b="0" u="wavy">
                <a:solidFill>
                  <a:schemeClr val="tx1"/>
                </a:solidFill>
                <a:latin typeface="微软雅黑" panose="020B0503020204020204" charset="-122"/>
                <a:ea typeface="微软雅黑" panose="020B0503020204020204" charset="-122"/>
                <a:cs typeface="微软雅黑" panose="020B0503020204020204" charset="-122"/>
              </a:rPr>
              <a:t>OH</a:t>
            </a:r>
            <a:r>
              <a:rPr lang="en-US" b="0" u="wavy" baseline="3000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等。</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注意物质中微粒的个数比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Na</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中阴、阳离子个数比不是</a:t>
            </a:r>
            <a:r>
              <a:rPr lang="en-US" b="0">
                <a:solidFill>
                  <a:schemeClr val="tx1"/>
                </a:solidFill>
                <a:latin typeface="微软雅黑" panose="020B0503020204020204" charset="-122"/>
                <a:ea typeface="微软雅黑" panose="020B0503020204020204" charset="-122"/>
                <a:cs typeface="微软雅黑" panose="020B0503020204020204" charset="-122"/>
              </a:rPr>
              <a:t>1∶1,</a:t>
            </a:r>
            <a:r>
              <a:rPr lang="zh-CN" b="0">
                <a:solidFill>
                  <a:schemeClr val="tx1"/>
                </a:solidFill>
                <a:latin typeface="微软雅黑" panose="020B0503020204020204" charset="-122"/>
                <a:ea typeface="微软雅黑" panose="020B0503020204020204" charset="-122"/>
                <a:cs typeface="微软雅黑" panose="020B0503020204020204" charset="-122"/>
              </a:rPr>
              <a:t>而是</a:t>
            </a:r>
            <a:r>
              <a:rPr lang="en-US" b="0" u="wavy">
                <a:solidFill>
                  <a:schemeClr val="tx1"/>
                </a:solidFill>
                <a:latin typeface="微软雅黑" panose="020B0503020204020204" charset="-122"/>
                <a:ea typeface="微软雅黑" panose="020B0503020204020204" charset="-122"/>
                <a:cs typeface="微软雅黑" panose="020B0503020204020204" charset="-122"/>
              </a:rPr>
              <a:t>1∶2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③</a:t>
            </a:r>
            <a:r>
              <a:rPr lang="zh-CN" b="0">
                <a:solidFill>
                  <a:schemeClr val="tx1"/>
                </a:solidFill>
                <a:latin typeface="微软雅黑" panose="020B0503020204020204" charset="-122"/>
                <a:ea typeface="微软雅黑" panose="020B0503020204020204" charset="-122"/>
                <a:cs typeface="微软雅黑" panose="020B0503020204020204" charset="-122"/>
              </a:rPr>
              <a:t>记住</a:t>
            </a:r>
            <a:r>
              <a:rPr lang="zh-CN" b="0" u="wavy">
                <a:solidFill>
                  <a:schemeClr val="tx1"/>
                </a:solidFill>
                <a:latin typeface="微软雅黑" panose="020B0503020204020204" charset="-122"/>
                <a:ea typeface="微软雅黑" panose="020B0503020204020204" charset="-122"/>
                <a:cs typeface="微软雅黑" panose="020B0503020204020204" charset="-122"/>
              </a:rPr>
              <a:t>最简式相同的物质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明确微粒数目特点</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、乙烯和丙烯、</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等。</a:t>
            </a:r>
            <a:r>
              <a:rPr lang="en-US" b="0">
                <a:solidFill>
                  <a:schemeClr val="tx1"/>
                </a:solidFill>
                <a:latin typeface="微软雅黑" panose="020B0503020204020204" charset="-122"/>
                <a:ea typeface="微软雅黑" panose="020B0503020204020204" charset="-122"/>
                <a:cs typeface="微软雅黑" panose="020B0503020204020204" charset="-122"/>
              </a:rPr>
              <a:t>④</a:t>
            </a:r>
            <a:r>
              <a:rPr lang="zh-CN" b="0">
                <a:solidFill>
                  <a:schemeClr val="tx1"/>
                </a:solidFill>
                <a:latin typeface="微软雅黑" panose="020B0503020204020204" charset="-122"/>
                <a:ea typeface="微软雅黑" panose="020B0503020204020204" charset="-122"/>
                <a:cs typeface="微软雅黑" panose="020B0503020204020204" charset="-122"/>
              </a:rPr>
              <a:t>记住物质中所含</a:t>
            </a:r>
            <a:r>
              <a:rPr lang="zh-CN" b="0" u="wavy">
                <a:solidFill>
                  <a:schemeClr val="tx1"/>
                </a:solidFill>
                <a:latin typeface="微软雅黑" panose="020B0503020204020204" charset="-122"/>
                <a:ea typeface="微软雅黑" panose="020B0503020204020204" charset="-122"/>
                <a:cs typeface="微软雅黑" panose="020B0503020204020204" charset="-122"/>
              </a:rPr>
              <a:t>化学键的数目</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u="wavy">
                <a:solidFill>
                  <a:schemeClr val="tx1"/>
                </a:solidFill>
                <a:latin typeface="微软雅黑" panose="020B0503020204020204" charset="-122"/>
                <a:ea typeface="微软雅黑" panose="020B0503020204020204" charset="-122"/>
                <a:cs typeface="微软雅黑" panose="020B0503020204020204" charset="-122"/>
              </a:rPr>
              <a:t>1 mol</a:t>
            </a:r>
            <a:r>
              <a:rPr lang="zh-CN" b="0" u="wavy">
                <a:solidFill>
                  <a:schemeClr val="tx1"/>
                </a:solidFill>
                <a:latin typeface="微软雅黑" panose="020B0503020204020204" charset="-122"/>
                <a:ea typeface="微软雅黑" panose="020B0503020204020204" charset="-122"/>
                <a:cs typeface="微软雅黑" panose="020B0503020204020204" charset="-122"/>
              </a:rPr>
              <a:t>石墨中含</a:t>
            </a:r>
            <a:r>
              <a:rPr lang="en-US" b="0" u="wavy">
                <a:solidFill>
                  <a:schemeClr val="tx1"/>
                </a:solidFill>
                <a:latin typeface="微软雅黑" panose="020B0503020204020204" charset="-122"/>
                <a:ea typeface="微软雅黑" panose="020B0503020204020204" charset="-122"/>
                <a:cs typeface="微软雅黑" panose="020B0503020204020204" charset="-122"/>
              </a:rPr>
              <a:t>C—C</a:t>
            </a:r>
            <a:r>
              <a:rPr lang="zh-CN" b="0" u="wavy">
                <a:solidFill>
                  <a:schemeClr val="tx1"/>
                </a:solidFill>
                <a:latin typeface="微软雅黑" panose="020B0503020204020204" charset="-122"/>
                <a:ea typeface="微软雅黑" panose="020B0503020204020204" charset="-122"/>
                <a:cs typeface="微软雅黑" panose="020B0503020204020204" charset="-122"/>
              </a:rPr>
              <a:t>键的数目为</a:t>
            </a:r>
            <a:r>
              <a:rPr lang="en-US" b="0" u="wavy">
                <a:solidFill>
                  <a:schemeClr val="tx1"/>
                </a:solidFill>
                <a:latin typeface="微软雅黑" panose="020B0503020204020204" charset="-122"/>
                <a:ea typeface="微软雅黑" panose="020B0503020204020204" charset="-122"/>
                <a:cs typeface="微软雅黑" panose="020B0503020204020204" charset="-122"/>
              </a:rPr>
              <a:t>1.5</a:t>
            </a:r>
            <a:r>
              <a:rPr lang="en-US" b="0" i="1" u="wavy">
                <a:solidFill>
                  <a:schemeClr val="tx1"/>
                </a:solidFill>
                <a:latin typeface="微软雅黑" panose="020B0503020204020204" charset="-122"/>
                <a:ea typeface="微软雅黑" panose="020B0503020204020204" charset="-122"/>
                <a:cs typeface="微软雅黑" panose="020B0503020204020204" charset="-122"/>
              </a:rPr>
              <a:t>N</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u="wavy">
                <a:solidFill>
                  <a:schemeClr val="tx1"/>
                </a:solidFill>
                <a:latin typeface="微软雅黑" panose="020B0503020204020204" charset="-122"/>
                <a:ea typeface="微软雅黑" panose="020B0503020204020204" charset="-122"/>
                <a:cs typeface="微软雅黑" panose="020B0503020204020204" charset="-122"/>
              </a:rPr>
              <a:t>;1 mol</a:t>
            </a:r>
            <a:r>
              <a:rPr lang="zh-CN" b="0" u="wavy">
                <a:solidFill>
                  <a:schemeClr val="tx1"/>
                </a:solidFill>
                <a:latin typeface="微软雅黑" panose="020B0503020204020204" charset="-122"/>
                <a:ea typeface="微软雅黑" panose="020B0503020204020204" charset="-122"/>
                <a:cs typeface="微软雅黑" panose="020B0503020204020204" charset="-122"/>
              </a:rPr>
              <a:t>硅中含</a:t>
            </a:r>
            <a:r>
              <a:rPr lang="en-US" b="0" u="wavy">
                <a:solidFill>
                  <a:schemeClr val="tx1"/>
                </a:solidFill>
                <a:latin typeface="微软雅黑" panose="020B0503020204020204" charset="-122"/>
                <a:ea typeface="微软雅黑" panose="020B0503020204020204" charset="-122"/>
                <a:cs typeface="微软雅黑" panose="020B0503020204020204" charset="-122"/>
              </a:rPr>
              <a:t>Si—Si</a:t>
            </a:r>
            <a:r>
              <a:rPr lang="zh-CN" b="0" u="wavy">
                <a:solidFill>
                  <a:schemeClr val="tx1"/>
                </a:solidFill>
                <a:latin typeface="微软雅黑" panose="020B0503020204020204" charset="-122"/>
                <a:ea typeface="微软雅黑" panose="020B0503020204020204" charset="-122"/>
                <a:cs typeface="微软雅黑" panose="020B0503020204020204" charset="-122"/>
              </a:rPr>
              <a:t>键的数目为</a:t>
            </a:r>
            <a:r>
              <a:rPr lang="en-US" b="0" u="wavy">
                <a:solidFill>
                  <a:schemeClr val="tx1"/>
                </a:solidFill>
                <a:latin typeface="微软雅黑" panose="020B0503020204020204" charset="-122"/>
                <a:ea typeface="微软雅黑" panose="020B0503020204020204" charset="-122"/>
                <a:cs typeface="微软雅黑" panose="020B0503020204020204" charset="-122"/>
              </a:rPr>
              <a:t>2</a:t>
            </a:r>
            <a:r>
              <a:rPr lang="en-US" b="0" i="1" u="wavy">
                <a:solidFill>
                  <a:schemeClr val="tx1"/>
                </a:solidFill>
                <a:latin typeface="微软雅黑" panose="020B0503020204020204" charset="-122"/>
                <a:ea typeface="微软雅黑" panose="020B0503020204020204" charset="-122"/>
                <a:cs typeface="微软雅黑" panose="020B0503020204020204" charset="-122"/>
              </a:rPr>
              <a:t>N</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u="wavy">
                <a:solidFill>
                  <a:schemeClr val="tx1"/>
                </a:solidFill>
                <a:latin typeface="微软雅黑" panose="020B0503020204020204" charset="-122"/>
                <a:ea typeface="微软雅黑" panose="020B0503020204020204" charset="-122"/>
                <a:cs typeface="微软雅黑" panose="020B0503020204020204" charset="-122"/>
              </a:rPr>
              <a:t>;1 mol SiO</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u="wavy">
                <a:solidFill>
                  <a:schemeClr val="tx1"/>
                </a:solidFill>
                <a:latin typeface="微软雅黑" panose="020B0503020204020204" charset="-122"/>
                <a:ea typeface="微软雅黑" panose="020B0503020204020204" charset="-122"/>
                <a:cs typeface="微软雅黑" panose="020B0503020204020204" charset="-122"/>
              </a:rPr>
              <a:t>中含</a:t>
            </a:r>
            <a:r>
              <a:rPr lang="en-US" b="0" u="wavy">
                <a:solidFill>
                  <a:schemeClr val="tx1"/>
                </a:solidFill>
                <a:latin typeface="微软雅黑" panose="020B0503020204020204" charset="-122"/>
                <a:ea typeface="微软雅黑" panose="020B0503020204020204" charset="-122"/>
                <a:cs typeface="微软雅黑" panose="020B0503020204020204" charset="-122"/>
              </a:rPr>
              <a:t>Si—O</a:t>
            </a:r>
            <a:r>
              <a:rPr lang="zh-CN" b="0" u="wavy">
                <a:solidFill>
                  <a:schemeClr val="tx1"/>
                </a:solidFill>
                <a:latin typeface="微软雅黑" panose="020B0503020204020204" charset="-122"/>
                <a:ea typeface="微软雅黑" panose="020B0503020204020204" charset="-122"/>
                <a:cs typeface="微软雅黑" panose="020B0503020204020204" charset="-122"/>
              </a:rPr>
              <a:t>键的数目为</a:t>
            </a:r>
            <a:r>
              <a:rPr lang="en-US" b="0" u="wavy">
                <a:solidFill>
                  <a:schemeClr val="tx1"/>
                </a:solidFill>
                <a:latin typeface="微软雅黑" panose="020B0503020204020204" charset="-122"/>
                <a:ea typeface="微软雅黑" panose="020B0503020204020204" charset="-122"/>
                <a:cs typeface="微软雅黑" panose="020B0503020204020204" charset="-122"/>
              </a:rPr>
              <a:t>4</a:t>
            </a:r>
            <a:r>
              <a:rPr lang="en-US" b="0" i="1" u="wavy">
                <a:solidFill>
                  <a:schemeClr val="tx1"/>
                </a:solidFill>
                <a:latin typeface="微软雅黑" panose="020B0503020204020204" charset="-122"/>
                <a:ea typeface="微软雅黑" panose="020B0503020204020204" charset="-122"/>
                <a:cs typeface="微软雅黑" panose="020B0503020204020204" charset="-122"/>
              </a:rPr>
              <a:t>N</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u="wavy">
                <a:solidFill>
                  <a:schemeClr val="tx1"/>
                </a:solidFill>
                <a:latin typeface="微软雅黑" panose="020B0503020204020204" charset="-122"/>
                <a:ea typeface="微软雅黑" panose="020B0503020204020204" charset="-122"/>
                <a:cs typeface="微软雅黑" panose="020B0503020204020204" charset="-122"/>
              </a:rPr>
              <a:t>;1 mol SiC</a:t>
            </a:r>
            <a:r>
              <a:rPr lang="zh-CN" b="0" u="wavy">
                <a:solidFill>
                  <a:schemeClr val="tx1"/>
                </a:solidFill>
                <a:latin typeface="微软雅黑" panose="020B0503020204020204" charset="-122"/>
                <a:ea typeface="微软雅黑" panose="020B0503020204020204" charset="-122"/>
                <a:cs typeface="微软雅黑" panose="020B0503020204020204" charset="-122"/>
              </a:rPr>
              <a:t>中含</a:t>
            </a:r>
            <a:r>
              <a:rPr lang="en-US" b="0" u="wavy">
                <a:solidFill>
                  <a:schemeClr val="tx1"/>
                </a:solidFill>
                <a:latin typeface="微软雅黑" panose="020B0503020204020204" charset="-122"/>
                <a:ea typeface="微软雅黑" panose="020B0503020204020204" charset="-122"/>
                <a:cs typeface="微软雅黑" panose="020B0503020204020204" charset="-122"/>
              </a:rPr>
              <a:t>C—Si</a:t>
            </a:r>
            <a:r>
              <a:rPr lang="zh-CN" b="0" u="wavy">
                <a:solidFill>
                  <a:schemeClr val="tx1"/>
                </a:solidFill>
                <a:latin typeface="微软雅黑" panose="020B0503020204020204" charset="-122"/>
                <a:ea typeface="微软雅黑" panose="020B0503020204020204" charset="-122"/>
                <a:cs typeface="微软雅黑" panose="020B0503020204020204" charset="-122"/>
              </a:rPr>
              <a:t>键的数目为</a:t>
            </a:r>
            <a:r>
              <a:rPr lang="en-US" b="0" u="wavy">
                <a:solidFill>
                  <a:schemeClr val="tx1"/>
                </a:solidFill>
                <a:latin typeface="微软雅黑" panose="020B0503020204020204" charset="-122"/>
                <a:ea typeface="微软雅黑" panose="020B0503020204020204" charset="-122"/>
                <a:cs typeface="微软雅黑" panose="020B0503020204020204" charset="-122"/>
              </a:rPr>
              <a:t>4</a:t>
            </a:r>
            <a:r>
              <a:rPr lang="en-US" b="0" i="1" u="wavy">
                <a:solidFill>
                  <a:schemeClr val="tx1"/>
                </a:solidFill>
                <a:latin typeface="微软雅黑" panose="020B0503020204020204" charset="-122"/>
                <a:ea typeface="微软雅黑" panose="020B0503020204020204" charset="-122"/>
                <a:cs typeface="微软雅黑" panose="020B0503020204020204" charset="-122"/>
              </a:rPr>
              <a:t>N</a:t>
            </a:r>
            <a:r>
              <a:rPr lang="en-US" b="0" u="wavy"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a:solidFill>
                  <a:schemeClr val="tx1"/>
                </a:solidFill>
                <a:latin typeface="微软雅黑" panose="020B0503020204020204" charset="-122"/>
                <a:ea typeface="微软雅黑" panose="020B0503020204020204" charset="-122"/>
                <a:cs typeface="微软雅黑" panose="020B0503020204020204" charset="-122"/>
              </a:rPr>
              <a:t>;1 mol S</a:t>
            </a:r>
            <a:r>
              <a:rPr lang="en-US" b="0" baseline="-25000">
                <a:solidFill>
                  <a:schemeClr val="tx1"/>
                </a:solidFill>
                <a:latin typeface="微软雅黑" panose="020B0503020204020204" charset="-122"/>
                <a:ea typeface="微软雅黑" panose="020B0503020204020204" charset="-122"/>
                <a:cs typeface="微软雅黑" panose="020B0503020204020204" charset="-122"/>
              </a:rPr>
              <a:t>8</a:t>
            </a:r>
            <a:r>
              <a:rPr lang="zh-CN" b="0">
                <a:solidFill>
                  <a:schemeClr val="tx1"/>
                </a:solidFill>
                <a:latin typeface="微软雅黑" panose="020B0503020204020204" charset="-122"/>
                <a:ea typeface="微软雅黑" panose="020B0503020204020204" charset="-122"/>
                <a:cs typeface="微软雅黑" panose="020B0503020204020204" charset="-122"/>
              </a:rPr>
              <a:t>中含</a:t>
            </a:r>
            <a:r>
              <a:rPr lang="en-US" b="0">
                <a:solidFill>
                  <a:schemeClr val="tx1"/>
                </a:solidFill>
                <a:latin typeface="微软雅黑" panose="020B0503020204020204" charset="-122"/>
                <a:ea typeface="微软雅黑" panose="020B0503020204020204" charset="-122"/>
                <a:cs typeface="微软雅黑" panose="020B0503020204020204" charset="-122"/>
              </a:rPr>
              <a:t>S—S</a:t>
            </a:r>
            <a:r>
              <a:rPr lang="zh-CN" b="0">
                <a:solidFill>
                  <a:schemeClr val="tx1"/>
                </a:solidFill>
                <a:latin typeface="微软雅黑" panose="020B0503020204020204" charset="-122"/>
                <a:ea typeface="微软雅黑" panose="020B0503020204020204" charset="-122"/>
                <a:cs typeface="微软雅黑" panose="020B0503020204020204" charset="-122"/>
              </a:rPr>
              <a:t>键的数目为</a:t>
            </a:r>
            <a:r>
              <a:rPr lang="en-US" b="0">
                <a:solidFill>
                  <a:schemeClr val="tx1"/>
                </a:solidFill>
                <a:latin typeface="微软雅黑" panose="020B0503020204020204" charset="-122"/>
                <a:ea typeface="微软雅黑" panose="020B0503020204020204" charset="-122"/>
                <a:cs typeface="微软雅黑" panose="020B0503020204020204" charset="-122"/>
              </a:rPr>
              <a:t>8</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a:solidFill>
                  <a:schemeClr val="tx1"/>
                </a:solidFill>
                <a:latin typeface="微软雅黑" panose="020B0503020204020204" charset="-122"/>
                <a:ea typeface="微软雅黑" panose="020B0503020204020204" charset="-122"/>
                <a:cs typeface="微软雅黑" panose="020B0503020204020204" charset="-122"/>
              </a:rPr>
              <a:t>;1 mol</a:t>
            </a:r>
            <a:r>
              <a:rPr lang="zh-CN" b="0">
                <a:solidFill>
                  <a:schemeClr val="tx1"/>
                </a:solidFill>
                <a:latin typeface="微软雅黑" panose="020B0503020204020204" charset="-122"/>
                <a:ea typeface="微软雅黑" panose="020B0503020204020204" charset="-122"/>
                <a:cs typeface="微软雅黑" panose="020B0503020204020204" charset="-122"/>
              </a:rPr>
              <a:t>白磷</a:t>
            </a:r>
            <a:r>
              <a:rPr lang="en-US" b="0">
                <a:solidFill>
                  <a:schemeClr val="tx1"/>
                </a:solidFill>
                <a:latin typeface="微软雅黑" panose="020B0503020204020204" charset="-122"/>
                <a:ea typeface="微软雅黑" panose="020B0503020204020204" charset="-122"/>
                <a:cs typeface="微软雅黑" panose="020B0503020204020204" charset="-122"/>
              </a:rPr>
              <a:t>(P</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中含</a:t>
            </a:r>
            <a:r>
              <a:rPr lang="en-US" b="0">
                <a:solidFill>
                  <a:schemeClr val="tx1"/>
                </a:solidFill>
                <a:latin typeface="微软雅黑" panose="020B0503020204020204" charset="-122"/>
                <a:ea typeface="微软雅黑" panose="020B0503020204020204" charset="-122"/>
                <a:cs typeface="微软雅黑" panose="020B0503020204020204" charset="-122"/>
              </a:rPr>
              <a:t>P—P</a:t>
            </a:r>
            <a:r>
              <a:rPr lang="zh-CN" b="0">
                <a:solidFill>
                  <a:schemeClr val="tx1"/>
                </a:solidFill>
                <a:latin typeface="微软雅黑" panose="020B0503020204020204" charset="-122"/>
                <a:ea typeface="微软雅黑" panose="020B0503020204020204" charset="-122"/>
                <a:cs typeface="微软雅黑" panose="020B0503020204020204" charset="-122"/>
              </a:rPr>
              <a:t>键的数目为</a:t>
            </a:r>
            <a:r>
              <a:rPr lang="en-US" b="0">
                <a:solidFill>
                  <a:schemeClr val="tx1"/>
                </a:solidFill>
                <a:latin typeface="微软雅黑" panose="020B0503020204020204" charset="-122"/>
                <a:ea typeface="微软雅黑" panose="020B0503020204020204" charset="-122"/>
                <a:cs typeface="微软雅黑" panose="020B0503020204020204" charset="-122"/>
              </a:rPr>
              <a:t>6</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A</a:t>
            </a:r>
            <a:r>
              <a:rPr lang="en-US" b="0">
                <a:solidFill>
                  <a:schemeClr val="tx1"/>
                </a:solidFill>
                <a:latin typeface="微软雅黑" panose="020B0503020204020204" charset="-122"/>
                <a:ea typeface="微软雅黑" panose="020B0503020204020204" charset="-122"/>
                <a:cs typeface="微软雅黑" panose="020B0503020204020204" charset="-122"/>
              </a:rPr>
              <a:t>;C</a:t>
            </a:r>
            <a:r>
              <a:rPr lang="en-US" b="0" i="1" baseline="-25000">
                <a:solidFill>
                  <a:schemeClr val="tx1"/>
                </a:solidFill>
                <a:latin typeface="微软雅黑" panose="020B0503020204020204" charset="-122"/>
                <a:ea typeface="微软雅黑" panose="020B0503020204020204" charset="-122"/>
                <a:cs typeface="微软雅黑" panose="020B0503020204020204" charset="-122"/>
              </a:rPr>
              <a:t>n</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i="1" baseline="-25000">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中化学键的数目为</a:t>
            </a:r>
            <a:r>
              <a:rPr lang="en-US" b="0">
                <a:solidFill>
                  <a:schemeClr val="tx1"/>
                </a:solidFill>
                <a:latin typeface="微软雅黑" panose="020B0503020204020204" charset="-122"/>
                <a:ea typeface="微软雅黑" panose="020B0503020204020204" charset="-122"/>
                <a:cs typeface="微软雅黑" panose="020B0503020204020204" charset="-122"/>
              </a:rPr>
              <a:t>3</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。稀有气体分子为单原子分子</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只存在分子间作用力</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不存在化学键。</a:t>
            </a:r>
            <a:r>
              <a:rPr lang="en-US" b="0">
                <a:solidFill>
                  <a:schemeClr val="tx1"/>
                </a:solidFill>
                <a:latin typeface="微软雅黑" panose="020B0503020204020204" charset="-122"/>
                <a:ea typeface="微软雅黑" panose="020B0503020204020204" charset="-122"/>
                <a:cs typeface="微软雅黑" panose="020B0503020204020204" charset="-122"/>
              </a:rPr>
              <a:t> ⑤</a:t>
            </a:r>
            <a:r>
              <a:rPr lang="zh-CN" b="0">
                <a:solidFill>
                  <a:schemeClr val="tx1"/>
                </a:solidFill>
                <a:latin typeface="微软雅黑" panose="020B0503020204020204" charset="-122"/>
                <a:ea typeface="微软雅黑" panose="020B0503020204020204" charset="-122"/>
                <a:cs typeface="微软雅黑" panose="020B0503020204020204" charset="-122"/>
              </a:rPr>
              <a:t>记住</a:t>
            </a:r>
            <a:r>
              <a:rPr lang="zh-CN" b="0" u="wavy">
                <a:solidFill>
                  <a:schemeClr val="tx1"/>
                </a:solidFill>
                <a:latin typeface="微软雅黑" panose="020B0503020204020204" charset="-122"/>
                <a:ea typeface="微软雅黑" panose="020B0503020204020204" charset="-122"/>
                <a:cs typeface="微软雅黑" panose="020B0503020204020204" charset="-122"/>
              </a:rPr>
              <a:t>摩尔质量相同</a:t>
            </a:r>
            <a:r>
              <a:rPr lang="zh-CN" b="0">
                <a:solidFill>
                  <a:schemeClr val="tx1"/>
                </a:solidFill>
                <a:latin typeface="微软雅黑" panose="020B0503020204020204" charset="-122"/>
                <a:ea typeface="微软雅黑" panose="020B0503020204020204" charset="-122"/>
                <a:cs typeface="微软雅黑" panose="020B0503020204020204" charset="-122"/>
              </a:rPr>
              <a:t>的物质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CO</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4</a:t>
            </a:r>
            <a:r>
              <a:rPr lang="zh-CN" b="0">
                <a:solidFill>
                  <a:schemeClr val="tx1"/>
                </a:solidFill>
                <a:latin typeface="微软雅黑" panose="020B0503020204020204" charset="-122"/>
                <a:ea typeface="微软雅黑" panose="020B0503020204020204" charset="-122"/>
                <a:cs typeface="微软雅黑" panose="020B0503020204020204" charset="-122"/>
              </a:rPr>
              <a:t>等。</a:t>
            </a:r>
            <a:r>
              <a:rPr lang="en-US" b="0">
                <a:solidFill>
                  <a:schemeClr val="tx1"/>
                </a:solidFill>
                <a:latin typeface="微软雅黑" panose="020B0503020204020204" charset="-122"/>
                <a:ea typeface="微软雅黑" panose="020B0503020204020204" charset="-122"/>
                <a:cs typeface="微软雅黑" panose="020B0503020204020204" charset="-122"/>
              </a:rPr>
              <a:t>⑥</a:t>
            </a:r>
            <a:r>
              <a:rPr lang="zh-CN" b="0">
                <a:solidFill>
                  <a:schemeClr val="tx1"/>
                </a:solidFill>
                <a:latin typeface="微软雅黑" panose="020B0503020204020204" charset="-122"/>
                <a:ea typeface="微软雅黑" panose="020B0503020204020204" charset="-122"/>
                <a:cs typeface="微软雅黑" panose="020B0503020204020204" charset="-122"/>
              </a:rPr>
              <a:t>记住某些胶粒是分子聚集体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1 mol FeCl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形成</a:t>
            </a:r>
            <a:r>
              <a:rPr lang="en-US" b="0">
                <a:solidFill>
                  <a:schemeClr val="tx1"/>
                </a:solidFill>
                <a:latin typeface="微软雅黑" panose="020B0503020204020204" charset="-122"/>
                <a:ea typeface="微软雅黑" panose="020B0503020204020204" charset="-122"/>
                <a:cs typeface="微软雅黑" panose="020B0503020204020204" charset="-122"/>
              </a:rPr>
              <a:t>Fe(OH)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胶体粒子的数目远小于</a:t>
            </a:r>
            <a:r>
              <a:rPr lang="en-US" b="0" i="1">
                <a:solidFill>
                  <a:schemeClr val="tx1"/>
                </a:solidFill>
                <a:latin typeface="微软雅黑" panose="020B0503020204020204" charset="-122"/>
                <a:ea typeface="微软雅黑" panose="020B0503020204020204" charset="-122"/>
                <a:cs typeface="微软雅黑" panose="020B0503020204020204" charset="-122"/>
              </a:rPr>
              <a:t>N</a:t>
            </a:r>
            <a:r>
              <a:rPr lang="en-US" b="0" baseline="-25000">
                <a:solidFill>
                  <a:schemeClr val="tx1"/>
                </a:solidFill>
                <a:latin typeface="微软雅黑" panose="020B0503020204020204" charset="-122"/>
                <a:ea typeface="微软雅黑" panose="020B0503020204020204" charset="-122"/>
                <a:cs typeface="微软雅黑" panose="020B0503020204020204" charset="-122"/>
              </a:rPr>
              <a:t>A</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⑦</a:t>
            </a:r>
            <a:r>
              <a:rPr lang="zh-CN" b="0">
                <a:solidFill>
                  <a:schemeClr val="tx1"/>
                </a:solidFill>
                <a:latin typeface="微软雅黑" panose="020B0503020204020204" charset="-122"/>
                <a:ea typeface="微软雅黑" panose="020B0503020204020204" charset="-122"/>
                <a:cs typeface="微软雅黑" panose="020B0503020204020204" charset="-122"/>
              </a:rPr>
              <a:t>分子晶体中没有离子。</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18" name="文本框 217"/>
          <p:cNvSpPr txBox="1"/>
          <p:nvPr/>
        </p:nvSpPr>
        <p:spPr>
          <a:xfrm>
            <a:off x="640715" y="832485"/>
            <a:ext cx="10920730" cy="5492750"/>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关注电解质溶液中粒子数目</a:t>
            </a:r>
            <a:r>
              <a:rPr lang="en-US" b="0">
                <a:latin typeface="微软雅黑" panose="020B0503020204020204" charset="-122"/>
                <a:ea typeface="微软雅黑" panose="020B0503020204020204" charset="-122"/>
                <a:cs typeface="微软雅黑" panose="020B0503020204020204" charset="-122"/>
              </a:rPr>
              <a:t>(1)</a:t>
            </a:r>
            <a:r>
              <a:rPr lang="zh-CN" b="0">
                <a:latin typeface="微软雅黑" panose="020B0503020204020204" charset="-122"/>
                <a:ea typeface="微软雅黑" panose="020B0503020204020204" charset="-122"/>
                <a:cs typeface="微软雅黑" panose="020B0503020204020204" charset="-122"/>
              </a:rPr>
              <a:t>角度</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从难电离或易水解的粒子的数目计算以及电解质组成、溶液体积等因素上设置陷阱。</a:t>
            </a:r>
            <a:r>
              <a:rPr lang="en-US" b="0">
                <a:latin typeface="微软雅黑" panose="020B0503020204020204" charset="-122"/>
                <a:ea typeface="微软雅黑" panose="020B0503020204020204" charset="-122"/>
                <a:cs typeface="微软雅黑" panose="020B0503020204020204" charset="-122"/>
              </a:rPr>
              <a:t>(2)</a:t>
            </a:r>
            <a:r>
              <a:rPr lang="zh-CN" b="0">
                <a:latin typeface="微软雅黑" panose="020B0503020204020204" charset="-122"/>
                <a:ea typeface="微软雅黑" panose="020B0503020204020204" charset="-122"/>
                <a:cs typeface="微软雅黑" panose="020B0503020204020204" charset="-122"/>
              </a:rPr>
              <a:t>突破方法</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细审题、抓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四看</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一看是否指明溶液的体积</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二看是否有</a:t>
            </a:r>
            <a:r>
              <a:rPr lang="zh-CN" b="0" u="wavy">
                <a:latin typeface="微软雅黑" panose="020B0503020204020204" charset="-122"/>
                <a:ea typeface="微软雅黑" panose="020B0503020204020204" charset="-122"/>
                <a:cs typeface="微软雅黑" panose="020B0503020204020204" charset="-122"/>
              </a:rPr>
              <a:t>弱电解质</a:t>
            </a:r>
            <a:r>
              <a:rPr lang="zh-CN" b="0">
                <a:latin typeface="微软雅黑" panose="020B0503020204020204" charset="-122"/>
                <a:ea typeface="微软雅黑" panose="020B0503020204020204" charset="-122"/>
                <a:cs typeface="微软雅黑" panose="020B0503020204020204" charset="-122"/>
              </a:rPr>
              <a:t>或</a:t>
            </a:r>
            <a:r>
              <a:rPr lang="zh-CN" b="0" u="wavy">
                <a:latin typeface="微软雅黑" panose="020B0503020204020204" charset="-122"/>
                <a:ea typeface="微软雅黑" panose="020B0503020204020204" charset="-122"/>
                <a:cs typeface="微软雅黑" panose="020B0503020204020204" charset="-122"/>
              </a:rPr>
              <a:t>可水解的弱酸根阴离子</a:t>
            </a:r>
            <a:r>
              <a:rPr lang="en-US" b="0" u="wavy">
                <a:latin typeface="微软雅黑" panose="020B0503020204020204" charset="-122"/>
                <a:ea typeface="微软雅黑" panose="020B0503020204020204" charset="-122"/>
                <a:cs typeface="微软雅黑" panose="020B0503020204020204" charset="-122"/>
              </a:rPr>
              <a:t>(</a:t>
            </a:r>
            <a:r>
              <a:rPr lang="zh-CN" b="0" u="wavy">
                <a:latin typeface="微软雅黑" panose="020B0503020204020204" charset="-122"/>
                <a:ea typeface="微软雅黑" panose="020B0503020204020204" charset="-122"/>
                <a:cs typeface="微软雅黑" panose="020B0503020204020204" charset="-122"/>
              </a:rPr>
              <a:t>或弱碱阳离子</a:t>
            </a:r>
            <a:r>
              <a:rPr lang="en-US" b="0" u="wavy">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1 L 0.1 mol·L</a:t>
            </a:r>
            <a:r>
              <a:rPr lang="en-US" b="0" baseline="3000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的乙酸溶液和</a:t>
            </a:r>
            <a:r>
              <a:rPr lang="en-US" b="0">
                <a:latin typeface="微软雅黑" panose="020B0503020204020204" charset="-122"/>
                <a:ea typeface="微软雅黑" panose="020B0503020204020204" charset="-122"/>
                <a:cs typeface="微软雅黑" panose="020B0503020204020204" charset="-122"/>
              </a:rPr>
              <a:t>1 L 0.1 mol·L</a:t>
            </a:r>
            <a:r>
              <a:rPr lang="en-US" b="0" baseline="3000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的乙酸钠溶液中含</a:t>
            </a:r>
            <a:r>
              <a:rPr lang="en-US" b="0">
                <a:latin typeface="微软雅黑" panose="020B0503020204020204" charset="-122"/>
                <a:ea typeface="微软雅黑" panose="020B0503020204020204" charset="-122"/>
                <a:cs typeface="微软雅黑" panose="020B0503020204020204" charset="-122"/>
              </a:rPr>
              <a:t>CH</a:t>
            </a:r>
            <a:r>
              <a:rPr lang="en-US" b="0" baseline="-25000">
                <a:latin typeface="微软雅黑" panose="020B0503020204020204" charset="-122"/>
                <a:ea typeface="微软雅黑" panose="020B0503020204020204" charset="-122"/>
                <a:cs typeface="微软雅黑" panose="020B0503020204020204" charset="-122"/>
              </a:rPr>
              <a:t>3</a:t>
            </a:r>
            <a:r>
              <a:rPr lang="en-US" b="0">
                <a:latin typeface="微软雅黑" panose="020B0503020204020204" charset="-122"/>
                <a:ea typeface="微软雅黑" panose="020B0503020204020204" charset="-122"/>
                <a:cs typeface="微软雅黑" panose="020B0503020204020204" charset="-122"/>
              </a:rPr>
              <a:t>COO</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的数目不相等且都小于</a:t>
            </a:r>
            <a:r>
              <a:rPr lang="en-US" b="0">
                <a:latin typeface="微软雅黑" panose="020B0503020204020204" charset="-122"/>
                <a:ea typeface="微软雅黑" panose="020B0503020204020204" charset="-122"/>
                <a:cs typeface="微软雅黑" panose="020B0503020204020204" charset="-122"/>
              </a:rPr>
              <a:t>0.1</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A</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三看所给条件是否与</a:t>
            </a:r>
            <a:r>
              <a:rPr lang="zh-CN" b="0" u="wavy">
                <a:latin typeface="微软雅黑" panose="020B0503020204020204" charset="-122"/>
                <a:ea typeface="微软雅黑" panose="020B0503020204020204" charset="-122"/>
                <a:cs typeface="微软雅黑" panose="020B0503020204020204" charset="-122"/>
              </a:rPr>
              <a:t>电解质的组成</a:t>
            </a:r>
            <a:r>
              <a:rPr lang="zh-CN" b="0">
                <a:latin typeface="微软雅黑" panose="020B0503020204020204" charset="-122"/>
                <a:ea typeface="微软雅黑" panose="020B0503020204020204" charset="-122"/>
                <a:cs typeface="微软雅黑" panose="020B0503020204020204" charset="-122"/>
              </a:rPr>
              <a:t>有关</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pH=1</a:t>
            </a:r>
            <a:r>
              <a:rPr lang="zh-CN" b="0">
                <a:latin typeface="微软雅黑" panose="020B0503020204020204" charset="-122"/>
                <a:ea typeface="微软雅黑" panose="020B0503020204020204" charset="-122"/>
                <a:cs typeface="微软雅黑" panose="020B0503020204020204" charset="-122"/>
              </a:rPr>
              <a:t>的</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溶液中</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)=0.1 mol·L</a:t>
            </a:r>
            <a:r>
              <a:rPr lang="en-US" b="0" baseline="30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与电解质的组成无关</a:t>
            </a:r>
            <a:r>
              <a:rPr lang="en-US" b="0">
                <a:latin typeface="微软雅黑" panose="020B0503020204020204" charset="-122"/>
                <a:ea typeface="微软雅黑" panose="020B0503020204020204" charset="-122"/>
                <a:cs typeface="微软雅黑" panose="020B0503020204020204" charset="-122"/>
              </a:rPr>
              <a:t>),0.05 mol·L</a:t>
            </a:r>
            <a:r>
              <a:rPr lang="en-US" b="0" baseline="3000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的</a:t>
            </a:r>
            <a:r>
              <a:rPr lang="en-US" b="0">
                <a:latin typeface="微软雅黑" panose="020B0503020204020204" charset="-122"/>
                <a:ea typeface="微软雅黑" panose="020B0503020204020204" charset="-122"/>
                <a:cs typeface="微软雅黑" panose="020B0503020204020204" charset="-122"/>
              </a:rPr>
              <a:t>Ba(OH)</a:t>
            </a:r>
            <a:r>
              <a:rPr lang="en-US" b="0" baseline="-2500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溶液中</a:t>
            </a:r>
            <a:r>
              <a:rPr lang="en-US" b="0" i="1">
                <a:latin typeface="微软雅黑" panose="020B0503020204020204" charset="-122"/>
                <a:ea typeface="微软雅黑" panose="020B0503020204020204" charset="-122"/>
                <a:cs typeface="微软雅黑" panose="020B0503020204020204" charset="-122"/>
              </a:rPr>
              <a:t>c</a:t>
            </a:r>
            <a:r>
              <a:rPr lang="en-US" b="0">
                <a:latin typeface="微软雅黑" panose="020B0503020204020204" charset="-122"/>
                <a:ea typeface="微软雅黑" panose="020B0503020204020204" charset="-122"/>
                <a:cs typeface="微软雅黑" panose="020B0503020204020204" charset="-122"/>
              </a:rPr>
              <a:t>(OH</a:t>
            </a:r>
            <a:r>
              <a:rPr lang="en-US" b="0" baseline="3000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)=0.1 mol·L</a:t>
            </a:r>
            <a:r>
              <a:rPr lang="en-US" b="0" baseline="30000">
                <a:latin typeface="微软雅黑" panose="020B0503020204020204" charset="-122"/>
                <a:ea typeface="微软雅黑" panose="020B0503020204020204" charset="-122"/>
                <a:cs typeface="微软雅黑" panose="020B0503020204020204" charset="-122"/>
              </a:rPr>
              <a:t>-1</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与电解质的组成有关</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四看粒子种类</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zh-CN" b="0" u="wavy">
                <a:latin typeface="微软雅黑" panose="020B0503020204020204" charset="-122"/>
                <a:ea typeface="微软雅黑" panose="020B0503020204020204" charset="-122"/>
                <a:cs typeface="微软雅黑" panose="020B0503020204020204" charset="-122"/>
              </a:rPr>
              <a:t>在计算</a:t>
            </a:r>
            <a:r>
              <a:rPr lang="en-US" b="0" u="wavy">
                <a:latin typeface="微软雅黑" panose="020B0503020204020204" charset="-122"/>
                <a:ea typeface="微软雅黑" panose="020B0503020204020204" charset="-122"/>
                <a:cs typeface="微软雅黑" panose="020B0503020204020204" charset="-122"/>
              </a:rPr>
              <a:t>H</a:t>
            </a:r>
            <a:r>
              <a:rPr lang="zh-CN" b="0" u="wavy">
                <a:latin typeface="微软雅黑" panose="020B0503020204020204" charset="-122"/>
                <a:ea typeface="微软雅黑" panose="020B0503020204020204" charset="-122"/>
                <a:cs typeface="微软雅黑" panose="020B0503020204020204" charset="-122"/>
              </a:rPr>
              <a:t>、</a:t>
            </a:r>
            <a:r>
              <a:rPr lang="en-US" b="0" u="wavy">
                <a:latin typeface="微软雅黑" panose="020B0503020204020204" charset="-122"/>
                <a:ea typeface="微软雅黑" panose="020B0503020204020204" charset="-122"/>
                <a:cs typeface="微软雅黑" panose="020B0503020204020204" charset="-122"/>
              </a:rPr>
              <a:t>O</a:t>
            </a:r>
            <a:r>
              <a:rPr lang="zh-CN" b="0" u="wavy">
                <a:latin typeface="微软雅黑" panose="020B0503020204020204" charset="-122"/>
                <a:ea typeface="微软雅黑" panose="020B0503020204020204" charset="-122"/>
                <a:cs typeface="微软雅黑" panose="020B0503020204020204" charset="-122"/>
              </a:rPr>
              <a:t>原子数目时不要忽略溶剂水</a:t>
            </a:r>
            <a:r>
              <a:rPr lang="zh-CN" b="0">
                <a:latin typeface="微软雅黑" panose="020B0503020204020204" charset="-122"/>
                <a:ea typeface="微软雅黑" panose="020B0503020204020204" charset="-122"/>
                <a:cs typeface="微软雅黑" panose="020B0503020204020204" charset="-122"/>
              </a:rPr>
              <a:t>。</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b="1">
                <a:solidFill>
                  <a:schemeClr val="tx1"/>
                </a:solidFill>
                <a:latin typeface="微软雅黑" panose="020B0503020204020204" charset="-122"/>
                <a:ea typeface="微软雅黑" panose="020B0503020204020204" charset="-122"/>
                <a:cs typeface="微软雅黑" panose="020B0503020204020204" charset="-122"/>
                <a:sym typeface="+mn-ea"/>
              </a:rPr>
              <a:t>关注氧化还原反应中电子转移数目</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角度</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易在特殊氧化还原反应的电子转移数目上设置陷阱。</a:t>
            </a:r>
            <a:r>
              <a:rPr lang="en-US">
                <a:latin typeface="微软雅黑" panose="020B0503020204020204" charset="-122"/>
                <a:ea typeface="微软雅黑" panose="020B0503020204020204" charset="-122"/>
                <a:cs typeface="微软雅黑" panose="020B0503020204020204" charset="-122"/>
                <a:sym typeface="+mn-ea"/>
              </a:rPr>
              <a:t>(</a:t>
            </a:r>
            <a:r>
              <a:rPr lang="en-US">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突破方法</a:t>
            </a:r>
            <a:r>
              <a:rPr lang="en-US">
                <a:latin typeface="微软雅黑" panose="020B0503020204020204" charset="-122"/>
                <a:ea typeface="微软雅黑" panose="020B0503020204020204" charset="-122"/>
                <a:cs typeface="微软雅黑" panose="020B0503020204020204" charset="-122"/>
                <a:sym typeface="+mn-ea"/>
              </a:rPr>
              <a:t>①</a:t>
            </a:r>
            <a:r>
              <a:rPr lang="zh-CN">
                <a:latin typeface="微软雅黑" panose="020B0503020204020204" charset="-122"/>
                <a:ea typeface="微软雅黑" panose="020B0503020204020204" charset="-122"/>
                <a:cs typeface="微软雅黑" panose="020B0503020204020204" charset="-122"/>
                <a:sym typeface="+mn-ea"/>
              </a:rPr>
              <a:t>注意歧化反应中氧化剂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或还原剂</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得</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或失</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电子数。</a:t>
            </a:r>
            <a:r>
              <a:rPr lang="en-US">
                <a:latin typeface="微软雅黑" panose="020B0503020204020204" charset="-122"/>
                <a:ea typeface="微软雅黑" panose="020B0503020204020204" charset="-122"/>
                <a:cs typeface="微软雅黑" panose="020B0503020204020204" charset="-122"/>
                <a:sym typeface="+mn-ea"/>
              </a:rPr>
              <a:t>②</a:t>
            </a:r>
            <a:r>
              <a:rPr lang="zh-CN">
                <a:latin typeface="微软雅黑" panose="020B0503020204020204" charset="-122"/>
                <a:ea typeface="微软雅黑" panose="020B0503020204020204" charset="-122"/>
                <a:cs typeface="微软雅黑" panose="020B0503020204020204" charset="-122"/>
                <a:sym typeface="+mn-ea"/>
              </a:rPr>
              <a:t>注意反应物的量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如</a:t>
            </a:r>
            <a:r>
              <a:rPr lang="en-US">
                <a:latin typeface="微软雅黑" panose="020B0503020204020204" charset="-122"/>
                <a:ea typeface="微软雅黑" panose="020B0503020204020204" charset="-122"/>
                <a:cs typeface="微软雅黑" panose="020B0503020204020204" charset="-122"/>
                <a:sym typeface="+mn-ea"/>
              </a:rPr>
              <a:t>Fe</a:t>
            </a:r>
            <a:r>
              <a:rPr lang="zh-CN">
                <a:latin typeface="微软雅黑" panose="020B0503020204020204" charset="-122"/>
                <a:ea typeface="微软雅黑" panose="020B0503020204020204" charset="-122"/>
                <a:cs typeface="微软雅黑" panose="020B0503020204020204" charset="-122"/>
                <a:sym typeface="+mn-ea"/>
              </a:rPr>
              <a:t>和足量</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反应生成</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,Fe</a:t>
            </a:r>
            <a:r>
              <a:rPr lang="zh-CN">
                <a:latin typeface="微软雅黑" panose="020B0503020204020204" charset="-122"/>
                <a:ea typeface="微软雅黑" panose="020B0503020204020204" charset="-122"/>
                <a:cs typeface="微软雅黑" panose="020B0503020204020204" charset="-122"/>
                <a:sym typeface="+mn-ea"/>
              </a:rPr>
              <a:t>和少量</a:t>
            </a:r>
            <a:r>
              <a:rPr lang="en-US">
                <a:latin typeface="微软雅黑" panose="020B0503020204020204" charset="-122"/>
                <a:ea typeface="微软雅黑" panose="020B0503020204020204" charset="-122"/>
                <a:cs typeface="微软雅黑" panose="020B0503020204020204" charset="-122"/>
                <a:sym typeface="+mn-ea"/>
              </a:rPr>
              <a:t>HNO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反应生成</a:t>
            </a:r>
            <a:r>
              <a:rPr lang="en-US">
                <a:latin typeface="微软雅黑" panose="020B0503020204020204" charset="-122"/>
                <a:ea typeface="微软雅黑" panose="020B0503020204020204" charset="-122"/>
                <a:cs typeface="微软雅黑" panose="020B0503020204020204" charset="-122"/>
                <a:sym typeface="+mn-ea"/>
              </a:rPr>
              <a:t>Fe</a:t>
            </a:r>
            <a:r>
              <a:rPr lang="en-US" baseline="30000">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487680" y="832485"/>
            <a:ext cx="11122660" cy="603250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5.</a:t>
            </a:r>
            <a:r>
              <a:rPr lang="zh-CN" b="1">
                <a:solidFill>
                  <a:schemeClr val="tx1"/>
                </a:solidFill>
                <a:latin typeface="微软雅黑" panose="020B0503020204020204" charset="-122"/>
                <a:ea typeface="微软雅黑" panose="020B0503020204020204" charset="-122"/>
                <a:cs typeface="微软雅黑" panose="020B0503020204020204" charset="-122"/>
              </a:rPr>
              <a:t>关注物质转化中的</a:t>
            </a:r>
            <a:r>
              <a:rPr lang="en-US" b="1">
                <a:solidFill>
                  <a:schemeClr val="tx1"/>
                </a:solidFill>
                <a:latin typeface="微软雅黑" panose="020B0503020204020204" charset="-122"/>
                <a:ea typeface="微软雅黑" panose="020B0503020204020204" charset="-122"/>
                <a:cs typeface="微软雅黑" panose="020B0503020204020204" charset="-122"/>
              </a:rPr>
              <a:t>“</a:t>
            </a:r>
            <a:r>
              <a:rPr lang="zh-CN" b="1">
                <a:solidFill>
                  <a:schemeClr val="tx1"/>
                </a:solidFill>
                <a:latin typeface="微软雅黑" panose="020B0503020204020204" charset="-122"/>
                <a:ea typeface="微软雅黑" panose="020B0503020204020204" charset="-122"/>
                <a:cs typeface="微软雅黑" panose="020B0503020204020204" charset="-122"/>
              </a:rPr>
              <a:t>隐含反应</a:t>
            </a:r>
            <a:r>
              <a:rPr lang="en-US" b="1">
                <a:solidFill>
                  <a:schemeClr val="tx1"/>
                </a:solidFill>
                <a:latin typeface="微软雅黑" panose="020B0503020204020204" charset="-122"/>
                <a:ea typeface="微软雅黑" panose="020B0503020204020204" charset="-122"/>
                <a:cs typeface="微软雅黑" panose="020B0503020204020204" charset="-122"/>
              </a:rPr>
              <a:t>”</a:t>
            </a:r>
            <a:r>
              <a:rPr lang="zh-CN" b="1">
                <a:solidFill>
                  <a:schemeClr val="tx1"/>
                </a:solidFill>
                <a:latin typeface="微软雅黑" panose="020B0503020204020204" charset="-122"/>
                <a:ea typeface="微软雅黑" panose="020B0503020204020204" charset="-122"/>
                <a:cs typeface="微软雅黑" panose="020B0503020204020204" charset="-122"/>
              </a:rPr>
              <a:t>和特殊条件</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角度</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从特殊条件、特殊反应以及</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隐含反应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设置陷阱。</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突破方法</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记住特殊反应的存在会使微粒数目和种类发生变化</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NO</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NH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Cl</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F</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H</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S</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SO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等在通常条件下易发生反应。</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注意反应条件对反应产物的影响</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如铁、铝遇浓硫酸或浓硝酸发生钝化</a:t>
            </a:r>
            <a:r>
              <a:rPr lang="en-US" b="0">
                <a:solidFill>
                  <a:schemeClr val="tx1"/>
                </a:solidFill>
                <a:latin typeface="微软雅黑" panose="020B0503020204020204" charset="-122"/>
                <a:ea typeface="微软雅黑" panose="020B0503020204020204" charset="-122"/>
                <a:cs typeface="微软雅黑" panose="020B0503020204020204" charset="-122"/>
              </a:rPr>
              <a:t>;MnO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b="0">
                <a:solidFill>
                  <a:schemeClr val="tx1"/>
                </a:solidFill>
                <a:latin typeface="微软雅黑" panose="020B0503020204020204" charset="-122"/>
                <a:ea typeface="微软雅黑" panose="020B0503020204020204" charset="-122"/>
                <a:cs typeface="微软雅黑" panose="020B0503020204020204" charset="-122"/>
              </a:rPr>
              <a:t>与浓盐酸要在加热条件下才能反应得到氯气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与稀盐酸或在常温条件下不能反应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铜与浓硝酸、稀硝酸反应的产物不同</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随着反应的进行</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气体产生量也不同。</a:t>
            </a:r>
            <a:r>
              <a:rPr lang="en-US" b="0">
                <a:solidFill>
                  <a:schemeClr val="tx1"/>
                </a:solidFill>
                <a:latin typeface="微软雅黑" panose="020B0503020204020204" charset="-122"/>
                <a:ea typeface="微软雅黑" panose="020B0503020204020204" charset="-122"/>
                <a:cs typeface="微软雅黑" panose="020B0503020204020204" charset="-122"/>
              </a:rPr>
              <a:t>③</a:t>
            </a:r>
            <a:r>
              <a:rPr lang="zh-CN" b="0">
                <a:solidFill>
                  <a:schemeClr val="tx1"/>
                </a:solidFill>
                <a:latin typeface="微软雅黑" panose="020B0503020204020204" charset="-122"/>
                <a:ea typeface="微软雅黑" panose="020B0503020204020204" charset="-122"/>
                <a:cs typeface="微软雅黑" panose="020B0503020204020204" charset="-122"/>
              </a:rPr>
              <a:t>看是否隐含可逆反应</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2NO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              </a:t>
            </a:r>
            <a:r>
              <a:rPr lang="en-US">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4</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HCl+HClO</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         </a:t>
            </a:r>
            <a:r>
              <a:rPr lang="en-US">
                <a:latin typeface="微软雅黑" panose="020B0503020204020204" charset="-122"/>
                <a:ea typeface="微软雅黑" panose="020B0503020204020204" charset="-122"/>
                <a:cs typeface="Times New Roman" panose="02020603050405020304" charset="0"/>
                <a:sym typeface="+mn-ea"/>
              </a:rPr>
              <a:t>NH</a:t>
            </a:r>
            <a:r>
              <a:rPr lang="en-US" baseline="-25000">
                <a:latin typeface="微软雅黑" panose="020B0503020204020204" charset="-122"/>
                <a:ea typeface="微软雅黑" panose="020B0503020204020204" charset="-122"/>
                <a:cs typeface="Times New Roman" panose="02020603050405020304" charset="0"/>
                <a:sym typeface="+mn-ea"/>
              </a:rPr>
              <a:t>3</a:t>
            </a:r>
            <a:r>
              <a:rPr lang="en-US">
                <a:latin typeface="微软雅黑" panose="020B0503020204020204" charset="-122"/>
                <a:ea typeface="微软雅黑" panose="020B0503020204020204" charset="-122"/>
                <a:sym typeface="+mn-ea"/>
              </a:rPr>
              <a:t>·H</a:t>
            </a:r>
            <a:r>
              <a:rPr lang="en-US" baseline="-25000">
                <a:latin typeface="微软雅黑" panose="020B0503020204020204" charset="-122"/>
                <a:ea typeface="微软雅黑" panose="020B0503020204020204" charset="-122"/>
                <a:cs typeface="Times New Roman" panose="02020603050405020304" charset="0"/>
                <a:sym typeface="+mn-ea"/>
              </a:rPr>
              <a:t>2</a:t>
            </a:r>
            <a:r>
              <a:rPr lang="en-US">
                <a:latin typeface="微软雅黑" panose="020B0503020204020204" charset="-122"/>
                <a:ea typeface="微软雅黑" panose="020B0503020204020204" charset="-122"/>
                <a:cs typeface="Times New Roman" panose="02020603050405020304" charset="0"/>
                <a:sym typeface="+mn-ea"/>
              </a:rPr>
              <a:t>O</a:t>
            </a:r>
            <a:endParaRPr lang="en-US">
              <a:latin typeface="微软雅黑" panose="020B0503020204020204" charset="-122"/>
              <a:ea typeface="微软雅黑" panose="020B0503020204020204" charset="-122"/>
              <a:cs typeface="Times New Roman" panose="02020603050405020304" charset="0"/>
              <a:sym typeface="+mn-ea"/>
            </a:endParaRPr>
          </a:p>
          <a:p>
            <a:pPr indent="0">
              <a:lnSpc>
                <a:spcPct val="150000"/>
              </a:lnSpc>
            </a:pPr>
            <a:r>
              <a:rPr lang="en-US">
                <a:latin typeface="微软雅黑" panose="020B0503020204020204" charset="-122"/>
                <a:ea typeface="微软雅黑" panose="020B0503020204020204" charset="-122"/>
                <a:cs typeface="Times New Roman" panose="02020603050405020304" charset="0"/>
                <a:sym typeface="+mn-ea"/>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PCl</a:t>
            </a:r>
            <a:r>
              <a:rPr lang="en-US" baseline="-25000">
                <a:latin typeface="微软雅黑" panose="020B0503020204020204" charset="-122"/>
                <a:ea typeface="微软雅黑" panose="020B0503020204020204" charset="-122"/>
                <a:cs typeface="微软雅黑" panose="020B0503020204020204" charset="-122"/>
                <a:sym typeface="+mn-ea"/>
              </a:rPr>
              <a:t>3</a:t>
            </a:r>
            <a:r>
              <a:rPr lang="en-US">
                <a:latin typeface="微软雅黑" panose="020B0503020204020204" charset="-122"/>
                <a:ea typeface="微软雅黑" panose="020B0503020204020204" charset="-122"/>
                <a:cs typeface="微软雅黑" panose="020B0503020204020204" charset="-122"/>
                <a:sym typeface="+mn-ea"/>
              </a:rPr>
              <a:t>+Cl</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         PCl</a:t>
            </a:r>
            <a:r>
              <a:rPr lang="en-US" baseline="-25000">
                <a:latin typeface="微软雅黑" panose="020B0503020204020204" charset="-122"/>
                <a:ea typeface="微软雅黑" panose="020B0503020204020204" charset="-122"/>
                <a:cs typeface="微软雅黑" panose="020B0503020204020204" charset="-122"/>
                <a:sym typeface="+mn-ea"/>
              </a:rPr>
              <a:t>5</a:t>
            </a:r>
            <a:r>
              <a:rPr lang="zh-CN">
                <a:latin typeface="微软雅黑" panose="020B0503020204020204" charset="-122"/>
                <a:ea typeface="微软雅黑" panose="020B0503020204020204" charset="-122"/>
                <a:cs typeface="微软雅黑" panose="020B0503020204020204" charset="-122"/>
                <a:sym typeface="+mn-ea"/>
              </a:rPr>
              <a:t>等。</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atin typeface="微软雅黑" panose="020B0503020204020204" charset="-122"/>
                <a:ea typeface="微软雅黑" panose="020B0503020204020204" charset="-122"/>
                <a:cs typeface="Times New Roman" panose="02020603050405020304" charset="0"/>
                <a:sym typeface="+mn-ea"/>
              </a:rPr>
              <a:t>        </a:t>
            </a:r>
            <a:endParaRPr lang="en-US" altLang="en-US" b="0">
              <a:solidFill>
                <a:schemeClr val="tx1"/>
              </a:solidFill>
              <a:latin typeface="微软雅黑" panose="020B0503020204020204" charset="-122"/>
              <a:ea typeface="微软雅黑" panose="020B0503020204020204" charset="-122"/>
              <a:cs typeface="Times New Roman" panose="02020603050405020304" charset="0"/>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857625" y="4280535"/>
            <a:ext cx="415925" cy="321310"/>
          </a:xfrm>
          <a:prstGeom prst="rect">
            <a:avLst/>
          </a:prstGeom>
          <a:noFill/>
          <a:ln w="9525">
            <a:noFill/>
          </a:ln>
        </p:spPr>
      </p:pic>
      <p:pic>
        <p:nvPicPr>
          <p:cNvPr id="10" name="图片 9"/>
          <p:cNvPicPr/>
          <p:nvPr>
            <p:custDataLst>
              <p:tags r:id="rId2"/>
            </p:custDataLst>
          </p:nvPr>
        </p:nvPicPr>
        <p:blipFill>
          <a:blip r:embed="rId1"/>
          <a:stretch>
            <a:fillRect/>
          </a:stretch>
        </p:blipFill>
        <p:spPr>
          <a:xfrm>
            <a:off x="6132830" y="4280535"/>
            <a:ext cx="415925" cy="321310"/>
          </a:xfrm>
          <a:prstGeom prst="rect">
            <a:avLst/>
          </a:prstGeom>
          <a:noFill/>
          <a:ln w="9525">
            <a:noFill/>
          </a:ln>
        </p:spPr>
      </p:pic>
      <p:pic>
        <p:nvPicPr>
          <p:cNvPr id="11" name="图片 10"/>
          <p:cNvPicPr/>
          <p:nvPr>
            <p:custDataLst>
              <p:tags r:id="rId3"/>
            </p:custDataLst>
          </p:nvPr>
        </p:nvPicPr>
        <p:blipFill>
          <a:blip r:embed="rId1"/>
          <a:stretch>
            <a:fillRect/>
          </a:stretch>
        </p:blipFill>
        <p:spPr>
          <a:xfrm>
            <a:off x="9128125" y="4280535"/>
            <a:ext cx="415925" cy="321310"/>
          </a:xfrm>
          <a:prstGeom prst="rect">
            <a:avLst/>
          </a:prstGeom>
          <a:noFill/>
          <a:ln w="9525">
            <a:noFill/>
          </a:ln>
        </p:spPr>
      </p:pic>
      <p:pic>
        <p:nvPicPr>
          <p:cNvPr id="12" name="图片 11"/>
          <p:cNvPicPr>
            <a:picLocks noChangeAspect="1"/>
          </p:cNvPicPr>
          <p:nvPr>
            <p:custDataLst>
              <p:tags r:id="rId4"/>
            </p:custDataLst>
          </p:nvPr>
        </p:nvPicPr>
        <p:blipFill>
          <a:blip r:embed="rId5"/>
          <a:stretch>
            <a:fillRect/>
          </a:stretch>
        </p:blipFill>
        <p:spPr>
          <a:xfrm>
            <a:off x="685165" y="4710430"/>
            <a:ext cx="1137285" cy="339725"/>
          </a:xfrm>
          <a:prstGeom prst="rect">
            <a:avLst/>
          </a:prstGeom>
        </p:spPr>
      </p:pic>
      <p:pic>
        <p:nvPicPr>
          <p:cNvPr id="13" name="图片 12"/>
          <p:cNvPicPr/>
          <p:nvPr>
            <p:custDataLst>
              <p:tags r:id="rId6"/>
            </p:custDataLst>
          </p:nvPr>
        </p:nvPicPr>
        <p:blipFill>
          <a:blip r:embed="rId1"/>
          <a:stretch>
            <a:fillRect/>
          </a:stretch>
        </p:blipFill>
        <p:spPr>
          <a:xfrm>
            <a:off x="10683875" y="4258945"/>
            <a:ext cx="415925" cy="321310"/>
          </a:xfrm>
          <a:prstGeom prst="rect">
            <a:avLst/>
          </a:prstGeom>
          <a:noFill/>
          <a:ln w="9525">
            <a:noFill/>
          </a:ln>
        </p:spPr>
      </p:pic>
      <p:pic>
        <p:nvPicPr>
          <p:cNvPr id="14" name="图片 13"/>
          <p:cNvPicPr/>
          <p:nvPr>
            <p:custDataLst>
              <p:tags r:id="rId7"/>
            </p:custDataLst>
          </p:nvPr>
        </p:nvPicPr>
        <p:blipFill>
          <a:blip r:embed="rId1"/>
          <a:stretch>
            <a:fillRect/>
          </a:stretch>
        </p:blipFill>
        <p:spPr>
          <a:xfrm>
            <a:off x="3155315" y="4666615"/>
            <a:ext cx="415925" cy="3213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02093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4" name="文本框 223"/>
          <p:cNvSpPr txBox="1"/>
          <p:nvPr/>
        </p:nvSpPr>
        <p:spPr>
          <a:xfrm>
            <a:off x="487680" y="942975"/>
            <a:ext cx="11153775" cy="2999740"/>
          </a:xfrm>
          <a:prstGeom prst="rect">
            <a:avLst/>
          </a:prstGeom>
          <a:noFill/>
          <a:ln w="9525">
            <a:noFill/>
          </a:ln>
        </p:spPr>
        <p:txBody>
          <a:bodyPr wrap="square">
            <a:spAutoFit/>
          </a:bodyPr>
          <a:p>
            <a:pPr indent="0">
              <a:lnSpc>
                <a:spcPct val="150000"/>
              </a:lnSpc>
            </a:pPr>
            <a:r>
              <a:rPr lang="en-US" b="0">
                <a:solidFill>
                  <a:srgbClr val="FF0000"/>
                </a:solidFill>
                <a:latin typeface="微软雅黑" panose="020B0503020204020204" charset="-122"/>
                <a:ea typeface="微软雅黑" panose="020B0503020204020204" charset="-122"/>
                <a:cs typeface="微软雅黑" panose="020B0503020204020204" charset="-122"/>
              </a:rPr>
              <a:t> </a:t>
            </a:r>
            <a:r>
              <a:rPr lang="zh-CN" b="0">
                <a:solidFill>
                  <a:srgbClr val="FF0000"/>
                </a:solidFill>
                <a:latin typeface="微软雅黑" panose="020B0503020204020204" charset="-122"/>
                <a:ea typeface="微软雅黑" panose="020B0503020204020204" charset="-122"/>
                <a:cs typeface="微软雅黑" panose="020B0503020204020204" charset="-122"/>
              </a:rPr>
              <a:t>真题例</a:t>
            </a:r>
            <a:r>
              <a:rPr lang="en-US" b="0">
                <a:solidFill>
                  <a:srgbClr val="FF0000"/>
                </a:solidFill>
                <a:latin typeface="微软雅黑" panose="020B0503020204020204" charset="-122"/>
                <a:ea typeface="微软雅黑" panose="020B0503020204020204" charset="-122"/>
                <a:cs typeface="微软雅黑" panose="020B0503020204020204" charset="-122"/>
              </a:rPr>
              <a:t>1</a:t>
            </a:r>
            <a:endParaRPr lang="en-US" b="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b="0">
                <a:latin typeface="仿宋" panose="02010609060101010101" charset="-122"/>
                <a:ea typeface="仿宋" panose="02010609060101010101" charset="-122"/>
                <a:cs typeface="仿宋" panose="02010609060101010101" charset="-122"/>
              </a:rPr>
              <a:t> [</a:t>
            </a:r>
            <a:r>
              <a:rPr lang="zh-CN" b="0">
                <a:latin typeface="仿宋" panose="02010609060101010101" charset="-122"/>
                <a:ea typeface="仿宋" panose="02010609060101010101" charset="-122"/>
                <a:cs typeface="仿宋" panose="02010609060101010101" charset="-122"/>
              </a:rPr>
              <a:t>全国甲</a:t>
            </a:r>
            <a:r>
              <a:rPr lang="en-US" b="0">
                <a:latin typeface="仿宋" panose="02010609060101010101" charset="-122"/>
                <a:ea typeface="仿宋" panose="02010609060101010101" charset="-122"/>
                <a:cs typeface="仿宋" panose="02010609060101010101" charset="-122"/>
              </a:rPr>
              <a:t>2023</a:t>
            </a:r>
            <a:r>
              <a:rPr lang="en-US" b="0" i="1">
                <a:latin typeface="仿宋" panose="02010609060101010101" charset="-122"/>
                <a:ea typeface="仿宋" panose="02010609060101010101" charset="-122"/>
                <a:cs typeface="仿宋" panose="02010609060101010101" charset="-122"/>
              </a:rPr>
              <a:t>·</a:t>
            </a:r>
            <a:r>
              <a:rPr lang="en-US" b="0">
                <a:latin typeface="仿宋" panose="02010609060101010101" charset="-122"/>
                <a:ea typeface="仿宋" panose="02010609060101010101" charset="-122"/>
                <a:cs typeface="仿宋" panose="02010609060101010101" charset="-122"/>
              </a:rPr>
              <a:t>10,6</a:t>
            </a:r>
            <a:r>
              <a:rPr lang="zh-CN" b="0">
                <a:latin typeface="仿宋" panose="02010609060101010101" charset="-122"/>
                <a:ea typeface="仿宋" panose="02010609060101010101" charset="-122"/>
                <a:cs typeface="仿宋" panose="02010609060101010101" charset="-122"/>
              </a:rPr>
              <a:t>分</a:t>
            </a:r>
            <a:r>
              <a:rPr lang="en-US" b="0">
                <a:latin typeface="仿宋" panose="02010609060101010101" charset="-122"/>
                <a:ea typeface="仿宋" panose="02010609060101010101" charset="-122"/>
                <a:cs typeface="仿宋" panose="02010609060101010101" charset="-122"/>
              </a:rPr>
              <a:t>]</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为阿伏加德罗常数的值。下列叙述正确的是</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　　</a:t>
            </a:r>
            <a:r>
              <a:rPr lang="en-US" b="0">
                <a:latin typeface="微软雅黑" panose="020B0503020204020204" charset="-122"/>
                <a:ea typeface="微软雅黑" panose="020B0503020204020204" charset="-122"/>
                <a:cs typeface="微软雅黑" panose="020B0503020204020204" charset="-122"/>
              </a:rPr>
              <a:t>)A.0.50 mol</a:t>
            </a:r>
            <a:r>
              <a:rPr lang="zh-CN" b="0">
                <a:latin typeface="微软雅黑" panose="020B0503020204020204" charset="-122"/>
                <a:ea typeface="微软雅黑" panose="020B0503020204020204" charset="-122"/>
                <a:cs typeface="微软雅黑" panose="020B0503020204020204" charset="-122"/>
              </a:rPr>
              <a:t>异丁烷分子中共价键的数目为</a:t>
            </a:r>
            <a:r>
              <a:rPr lang="en-US" b="0">
                <a:latin typeface="微软雅黑" panose="020B0503020204020204" charset="-122"/>
                <a:ea typeface="微软雅黑" panose="020B0503020204020204" charset="-122"/>
                <a:cs typeface="微软雅黑" panose="020B0503020204020204" charset="-122"/>
              </a:rPr>
              <a:t>6.5</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A</a:t>
            </a:r>
            <a:r>
              <a:rPr lang="en-US" b="0">
                <a:latin typeface="微软雅黑" panose="020B0503020204020204" charset="-122"/>
                <a:ea typeface="微软雅黑" panose="020B0503020204020204" charset="-122"/>
                <a:cs typeface="微软雅黑" panose="020B0503020204020204" charset="-122"/>
              </a:rPr>
              <a:t>B.</a:t>
            </a:r>
            <a:r>
              <a:rPr lang="zh-CN" b="0">
                <a:latin typeface="微软雅黑" panose="020B0503020204020204" charset="-122"/>
                <a:ea typeface="微软雅黑" panose="020B0503020204020204" charset="-122"/>
                <a:cs typeface="微软雅黑" panose="020B0503020204020204" charset="-122"/>
              </a:rPr>
              <a:t>标准状况下</a:t>
            </a:r>
            <a:r>
              <a:rPr lang="en-US" b="0">
                <a:latin typeface="微软雅黑" panose="020B0503020204020204" charset="-122"/>
                <a:ea typeface="微软雅黑" panose="020B0503020204020204" charset="-122"/>
                <a:cs typeface="微软雅黑" panose="020B0503020204020204" charset="-122"/>
              </a:rPr>
              <a:t>,2.24 L SO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中电子的数目为</a:t>
            </a:r>
            <a:r>
              <a:rPr lang="en-US" b="0">
                <a:latin typeface="微软雅黑" panose="020B0503020204020204" charset="-122"/>
                <a:ea typeface="微软雅黑" panose="020B0503020204020204" charset="-122"/>
                <a:cs typeface="微软雅黑" panose="020B0503020204020204" charset="-122"/>
              </a:rPr>
              <a:t>4.00</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A</a:t>
            </a:r>
            <a:r>
              <a:rPr lang="en-US" b="0">
                <a:latin typeface="微软雅黑" panose="020B0503020204020204" charset="-122"/>
                <a:ea typeface="微软雅黑" panose="020B0503020204020204" charset="-122"/>
                <a:cs typeface="微软雅黑" panose="020B0503020204020204" charset="-122"/>
              </a:rPr>
              <a:t>C.1.0 L pH=2</a:t>
            </a:r>
            <a:r>
              <a:rPr lang="zh-CN" b="0">
                <a:latin typeface="微软雅黑" panose="020B0503020204020204" charset="-122"/>
                <a:ea typeface="微软雅黑" panose="020B0503020204020204" charset="-122"/>
                <a:cs typeface="微软雅黑" panose="020B0503020204020204" charset="-122"/>
              </a:rPr>
              <a:t>的</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SO</a:t>
            </a:r>
            <a:r>
              <a:rPr lang="en-US" b="0" baseline="-2500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溶液中</a:t>
            </a:r>
            <a:r>
              <a:rPr lang="en-US" b="0">
                <a:latin typeface="微软雅黑" panose="020B0503020204020204" charset="-122"/>
                <a:ea typeface="微软雅黑" panose="020B0503020204020204" charset="-122"/>
                <a:cs typeface="微软雅黑" panose="020B0503020204020204" charset="-122"/>
              </a:rPr>
              <a:t>H</a:t>
            </a:r>
            <a:r>
              <a:rPr lang="en-US" b="0" baseline="3000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的数目为</a:t>
            </a:r>
            <a:r>
              <a:rPr lang="en-US" b="0">
                <a:latin typeface="微软雅黑" panose="020B0503020204020204" charset="-122"/>
                <a:ea typeface="微软雅黑" panose="020B0503020204020204" charset="-122"/>
                <a:cs typeface="微软雅黑" panose="020B0503020204020204" charset="-122"/>
              </a:rPr>
              <a:t>0.02</a:t>
            </a:r>
            <a:r>
              <a:rPr lang="en-US" b="0" i="1">
                <a:latin typeface="微软雅黑" panose="020B0503020204020204" charset="-122"/>
                <a:ea typeface="微软雅黑" panose="020B0503020204020204" charset="-122"/>
                <a:cs typeface="微软雅黑" panose="020B0503020204020204" charset="-122"/>
              </a:rPr>
              <a:t>N</a:t>
            </a:r>
            <a:r>
              <a:rPr lang="en-US" b="0" baseline="-25000">
                <a:latin typeface="微软雅黑" panose="020B0503020204020204" charset="-122"/>
                <a:ea typeface="微软雅黑" panose="020B0503020204020204" charset="-122"/>
                <a:cs typeface="微软雅黑" panose="020B0503020204020204" charset="-122"/>
              </a:rPr>
              <a:t>A</a:t>
            </a:r>
            <a:r>
              <a:rPr lang="en-US" b="0">
                <a:latin typeface="微软雅黑" panose="020B0503020204020204" charset="-122"/>
                <a:ea typeface="微软雅黑" panose="020B0503020204020204" charset="-122"/>
                <a:cs typeface="微软雅黑" panose="020B0503020204020204" charset="-122"/>
              </a:rPr>
              <a:t>D.1.0 L 1.0 mol·L</a:t>
            </a:r>
            <a:r>
              <a:rPr lang="en-US" b="0" baseline="3000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的</a:t>
            </a:r>
            <a:r>
              <a:rPr lang="en-US" b="0">
                <a:latin typeface="微软雅黑" panose="020B0503020204020204" charset="-122"/>
                <a:ea typeface="微软雅黑" panose="020B0503020204020204" charset="-122"/>
                <a:cs typeface="微软雅黑" panose="020B0503020204020204" charset="-122"/>
              </a:rPr>
              <a:t>Na</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CO</a:t>
            </a:r>
            <a:r>
              <a:rPr lang="en-US" b="0" baseline="-2500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溶液中</a:t>
            </a:r>
            <a:r>
              <a:rPr lang="en-US" b="0">
                <a:latin typeface="微软雅黑" panose="020B0503020204020204" charset="-122"/>
                <a:ea typeface="微软雅黑" panose="020B0503020204020204" charset="-122"/>
                <a:cs typeface="微软雅黑" panose="020B0503020204020204" charset="-122"/>
              </a:rPr>
              <a:t>C     </a:t>
            </a:r>
            <a:r>
              <a:rPr lang="zh-CN">
                <a:latin typeface="微软雅黑" panose="020B0503020204020204" charset="-122"/>
                <a:ea typeface="微软雅黑" panose="020B0503020204020204" charset="-122"/>
                <a:cs typeface="微软雅黑" panose="020B0503020204020204" charset="-122"/>
                <a:sym typeface="+mn-ea"/>
              </a:rPr>
              <a:t>的数目为</a:t>
            </a:r>
            <a:r>
              <a:rPr lang="en-US">
                <a:latin typeface="微软雅黑" panose="020B0503020204020204" charset="-122"/>
                <a:ea typeface="微软雅黑" panose="020B0503020204020204" charset="-122"/>
                <a:cs typeface="微软雅黑" panose="020B0503020204020204" charset="-122"/>
                <a:sym typeface="+mn-ea"/>
              </a:rPr>
              <a:t>1.0</a:t>
            </a:r>
            <a:r>
              <a:rPr lang="en-US" i="1">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A</a:t>
            </a:r>
            <a:endParaRPr lang="en-US" altLang="en-US" b="0" baseline="-250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4398645" y="3121025"/>
            <a:ext cx="340995" cy="326390"/>
          </a:xfrm>
          <a:prstGeom prst="rect">
            <a:avLst/>
          </a:prstGeom>
          <a:noFill/>
          <a:ln w="9525">
            <a:noFill/>
          </a:ln>
        </p:spPr>
      </p:pic>
      <p:sp>
        <p:nvSpPr>
          <p:cNvPr id="7" name="文本框 6"/>
          <p:cNvSpPr txBox="1"/>
          <p:nvPr/>
        </p:nvSpPr>
        <p:spPr>
          <a:xfrm>
            <a:off x="8032750" y="1477645"/>
            <a:ext cx="973455" cy="368300"/>
          </a:xfrm>
          <a:prstGeom prst="rect">
            <a:avLst/>
          </a:prstGeom>
          <a:noFill/>
          <a:ln w="9525">
            <a:noFill/>
          </a:ln>
        </p:spPr>
        <p:txBody>
          <a:bodyPr wrap="square">
            <a:spAutoFit/>
          </a:bodyPr>
          <a:p>
            <a:pPr indent="0"/>
            <a:r>
              <a:rPr lang="en-US" b="0">
                <a:solidFill>
                  <a:srgbClr val="FF0000"/>
                </a:solidFill>
                <a:latin typeface="微软雅黑" panose="020B0503020204020204" charset="-122"/>
                <a:ea typeface="微软雅黑" panose="020B0503020204020204" charset="-122"/>
                <a:cs typeface="Times New Roman" panose="02020603050405020304" charset="0"/>
              </a:rPr>
              <a:t>A</a:t>
            </a:r>
            <a:endParaRPr lang="en-US" altLang="en-US" b="0">
              <a:solidFill>
                <a:srgbClr val="FF0000"/>
              </a:solidFill>
              <a:latin typeface="微软雅黑" panose="020B0503020204020204" charset="-122"/>
              <a:ea typeface="微软雅黑" panose="020B0503020204020204" charset="-122"/>
              <a:cs typeface="Times New Roman" panose="02020603050405020304" charset="0"/>
            </a:endParaRPr>
          </a:p>
        </p:txBody>
      </p:sp>
      <p:sp>
        <p:nvSpPr>
          <p:cNvPr id="9" name="文本框 8"/>
          <p:cNvSpPr txBox="1"/>
          <p:nvPr/>
        </p:nvSpPr>
        <p:spPr>
          <a:xfrm>
            <a:off x="487680" y="3620770"/>
            <a:ext cx="11153140" cy="2584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方正准圆_GBK" panose="03000509000000000000" charset="-122"/>
              </a:rPr>
              <a:t>【解析】</a:t>
            </a:r>
            <a:r>
              <a:rPr lang="zh-CN" b="0">
                <a:latin typeface="微软雅黑" panose="020B0503020204020204" charset="-122"/>
                <a:ea typeface="微软雅黑" panose="020B0503020204020204" charset="-122"/>
                <a:cs typeface="方正楷体_GBK" panose="03000509000000000000" charset="-122"/>
              </a:rPr>
              <a:t>异丁烷的结构简式为</a:t>
            </a:r>
            <a:r>
              <a:rPr lang="en-US" altLang="zh-CN" b="0">
                <a:latin typeface="微软雅黑" panose="020B0503020204020204" charset="-122"/>
                <a:ea typeface="微软雅黑" panose="020B0503020204020204" charset="-122"/>
                <a:cs typeface="方正楷体_GBK" panose="03000509000000000000" charset="-122"/>
              </a:rPr>
              <a:t>                </a:t>
            </a:r>
            <a:r>
              <a:rPr lang="en-US">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个异丁烷分子含有</a:t>
            </a:r>
            <a:r>
              <a:rPr lang="en-US">
                <a:latin typeface="微软雅黑" panose="020B0503020204020204" charset="-122"/>
                <a:ea typeface="微软雅黑" panose="020B0503020204020204" charset="-122"/>
                <a:cs typeface="微软雅黑" panose="020B0503020204020204" charset="-122"/>
                <a:sym typeface="+mn-ea"/>
              </a:rPr>
              <a:t>13</a:t>
            </a:r>
            <a:r>
              <a:rPr lang="zh-CN">
                <a:latin typeface="微软雅黑" panose="020B0503020204020204" charset="-122"/>
                <a:ea typeface="微软雅黑" panose="020B0503020204020204" charset="-122"/>
                <a:cs typeface="微软雅黑" panose="020B0503020204020204" charset="-122"/>
                <a:sym typeface="+mn-ea"/>
              </a:rPr>
              <a:t>个共价键</a:t>
            </a:r>
            <a:r>
              <a:rPr lang="en-US">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个</a:t>
            </a:r>
            <a:r>
              <a:rPr lang="en-US">
                <a:latin typeface="微软雅黑" panose="020B0503020204020204" charset="-122"/>
                <a:ea typeface="微软雅黑" panose="020B0503020204020204" charset="-122"/>
                <a:cs typeface="微软雅黑" panose="020B0503020204020204" charset="-122"/>
                <a:sym typeface="+mn-ea"/>
              </a:rPr>
              <a:t>C—C</a:t>
            </a:r>
            <a:r>
              <a:rPr lang="zh-CN">
                <a:latin typeface="微软雅黑" panose="020B0503020204020204" charset="-122"/>
                <a:ea typeface="微软雅黑" panose="020B0503020204020204" charset="-122"/>
                <a:cs typeface="微软雅黑" panose="020B0503020204020204" charset="-122"/>
                <a:sym typeface="+mn-ea"/>
              </a:rPr>
              <a:t>键、</a:t>
            </a:r>
            <a:r>
              <a:rPr lang="en-US">
                <a:latin typeface="微软雅黑" panose="020B0503020204020204" charset="-122"/>
                <a:ea typeface="微软雅黑" panose="020B0503020204020204" charset="-122"/>
                <a:cs typeface="微软雅黑" panose="020B0503020204020204" charset="-122"/>
                <a:sym typeface="+mn-ea"/>
              </a:rPr>
              <a:t>10</a:t>
            </a:r>
            <a:r>
              <a:rPr lang="zh-CN">
                <a:latin typeface="微软雅黑" panose="020B0503020204020204" charset="-122"/>
                <a:ea typeface="微软雅黑" panose="020B0503020204020204" charset="-122"/>
                <a:cs typeface="微软雅黑" panose="020B0503020204020204" charset="-122"/>
                <a:sym typeface="+mn-ea"/>
              </a:rPr>
              <a:t>个</a:t>
            </a:r>
            <a:r>
              <a:rPr lang="en-US">
                <a:latin typeface="微软雅黑" panose="020B0503020204020204" charset="-122"/>
                <a:ea typeface="微软雅黑" panose="020B0503020204020204" charset="-122"/>
                <a:cs typeface="微软雅黑" panose="020B0503020204020204" charset="-122"/>
                <a:sym typeface="+mn-ea"/>
              </a:rPr>
              <a:t>C—H</a:t>
            </a:r>
            <a:r>
              <a:rPr lang="zh-CN">
                <a:latin typeface="微软雅黑" panose="020B0503020204020204" charset="-122"/>
                <a:ea typeface="微软雅黑" panose="020B0503020204020204" charset="-122"/>
                <a:cs typeface="微软雅黑" panose="020B0503020204020204" charset="-122"/>
                <a:sym typeface="+mn-ea"/>
              </a:rPr>
              <a:t>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a:t>
            </a:r>
            <a:r>
              <a:rPr lang="en-US">
                <a:latin typeface="微软雅黑" panose="020B0503020204020204" charset="-122"/>
                <a:ea typeface="微软雅黑" panose="020B0503020204020204" charset="-122"/>
                <a:cs typeface="微软雅黑" panose="020B0503020204020204" charset="-122"/>
                <a:sym typeface="+mn-ea"/>
              </a:rPr>
              <a:t>0.50 mol</a:t>
            </a:r>
            <a:r>
              <a:rPr lang="zh-CN">
                <a:latin typeface="微软雅黑" panose="020B0503020204020204" charset="-122"/>
                <a:ea typeface="微软雅黑" panose="020B0503020204020204" charset="-122"/>
                <a:cs typeface="微软雅黑" panose="020B0503020204020204" charset="-122"/>
                <a:sym typeface="+mn-ea"/>
              </a:rPr>
              <a:t>异丁烷分子中共价键的数目为</a:t>
            </a:r>
            <a:r>
              <a:rPr lang="en-US">
                <a:latin typeface="微软雅黑" panose="020B0503020204020204" charset="-122"/>
                <a:ea typeface="微软雅黑" panose="020B0503020204020204" charset="-122"/>
                <a:cs typeface="微软雅黑" panose="020B0503020204020204" charset="-122"/>
                <a:sym typeface="+mn-ea"/>
              </a:rPr>
              <a:t>6.5</a:t>
            </a:r>
            <a:r>
              <a:rPr lang="en-US" i="1">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,A</a:t>
            </a:r>
            <a:r>
              <a:rPr lang="zh-CN">
                <a:latin typeface="微软雅黑" panose="020B0503020204020204" charset="-122"/>
                <a:ea typeface="微软雅黑" panose="020B0503020204020204" charset="-122"/>
                <a:cs typeface="微软雅黑" panose="020B0503020204020204" charset="-122"/>
                <a:sym typeface="+mn-ea"/>
              </a:rPr>
              <a:t>正确</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在标准状况下</a:t>
            </a:r>
            <a:r>
              <a:rPr lang="en-US">
                <a:latin typeface="微软雅黑" panose="020B0503020204020204" charset="-122"/>
                <a:ea typeface="微软雅黑" panose="020B0503020204020204" charset="-122"/>
                <a:cs typeface="微软雅黑" panose="020B0503020204020204" charset="-122"/>
                <a:sym typeface="+mn-ea"/>
              </a:rPr>
              <a:t>,SO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不是气体</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不能计算出</a:t>
            </a:r>
            <a:r>
              <a:rPr lang="en-US">
                <a:latin typeface="微软雅黑" panose="020B0503020204020204" charset="-122"/>
                <a:ea typeface="微软雅黑" panose="020B0503020204020204" charset="-122"/>
                <a:cs typeface="微软雅黑" panose="020B0503020204020204" charset="-122"/>
                <a:sym typeface="+mn-ea"/>
              </a:rPr>
              <a:t>2.24 L SO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的物质的量</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无法求出其含有的电子数目</a:t>
            </a:r>
            <a:r>
              <a:rPr lang="en-US">
                <a:latin typeface="微软雅黑" panose="020B0503020204020204" charset="-122"/>
                <a:ea typeface="微软雅黑" panose="020B0503020204020204" charset="-122"/>
                <a:cs typeface="微软雅黑" panose="020B0503020204020204" charset="-122"/>
                <a:sym typeface="+mn-ea"/>
              </a:rPr>
              <a:t>,B</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;pH=2</a:t>
            </a:r>
            <a:r>
              <a:rPr lang="zh-CN">
                <a:latin typeface="微软雅黑" panose="020B0503020204020204" charset="-122"/>
                <a:ea typeface="微软雅黑" panose="020B0503020204020204" charset="-122"/>
                <a:cs typeface="微软雅黑" panose="020B0503020204020204" charset="-122"/>
                <a:sym typeface="+mn-ea"/>
              </a:rPr>
              <a:t>的硫酸溶液中</a:t>
            </a:r>
            <a:r>
              <a:rPr lang="en-US" i="1">
                <a:latin typeface="微软雅黑" panose="020B0503020204020204" charset="-122"/>
                <a:ea typeface="微软雅黑" panose="020B0503020204020204" charset="-122"/>
                <a:cs typeface="微软雅黑" panose="020B0503020204020204" charset="-122"/>
                <a:sym typeface="+mn-ea"/>
              </a:rPr>
              <a:t>c</a:t>
            </a:r>
            <a:r>
              <a:rPr lang="en-US">
                <a:latin typeface="微软雅黑" panose="020B0503020204020204" charset="-122"/>
                <a:ea typeface="微软雅黑" panose="020B0503020204020204" charset="-122"/>
                <a:cs typeface="微软雅黑" panose="020B0503020204020204" charset="-122"/>
                <a:sym typeface="+mn-ea"/>
              </a:rPr>
              <a:t>(H</a:t>
            </a:r>
            <a:r>
              <a:rPr lang="en-US" baseline="30000">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)=0.01 mol·L</a:t>
            </a:r>
            <a:r>
              <a:rPr lang="en-US" baseline="30000">
                <a:latin typeface="微软雅黑" panose="020B0503020204020204" charset="-122"/>
                <a:ea typeface="微软雅黑" panose="020B0503020204020204" charset="-122"/>
                <a:cs typeface="微软雅黑" panose="020B0503020204020204" charset="-122"/>
                <a:sym typeface="+mn-ea"/>
              </a:rPr>
              <a:t>-1</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则</a:t>
            </a:r>
            <a:r>
              <a:rPr lang="en-US">
                <a:latin typeface="微软雅黑" panose="020B0503020204020204" charset="-122"/>
                <a:ea typeface="微软雅黑" panose="020B0503020204020204" charset="-122"/>
                <a:cs typeface="微软雅黑" panose="020B0503020204020204" charset="-122"/>
                <a:sym typeface="+mn-ea"/>
              </a:rPr>
              <a:t>1.0 L pH=2</a:t>
            </a:r>
            <a:r>
              <a:rPr lang="zh-CN">
                <a:latin typeface="微软雅黑" panose="020B0503020204020204" charset="-122"/>
                <a:ea typeface="微软雅黑" panose="020B0503020204020204" charset="-122"/>
                <a:cs typeface="微软雅黑" panose="020B0503020204020204" charset="-122"/>
                <a:sym typeface="+mn-ea"/>
              </a:rPr>
              <a:t>的硫酸溶液中氢离子的数目为</a:t>
            </a:r>
            <a:r>
              <a:rPr lang="en-US">
                <a:latin typeface="微软雅黑" panose="020B0503020204020204" charset="-122"/>
                <a:ea typeface="微软雅黑" panose="020B0503020204020204" charset="-122"/>
                <a:cs typeface="微软雅黑" panose="020B0503020204020204" charset="-122"/>
                <a:sym typeface="+mn-ea"/>
              </a:rPr>
              <a:t>0.01</a:t>
            </a:r>
            <a:r>
              <a:rPr lang="en-US" i="1">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,C</a:t>
            </a:r>
            <a:r>
              <a:rPr lang="zh-CN">
                <a:latin typeface="微软雅黑" panose="020B0503020204020204" charset="-122"/>
                <a:ea typeface="微软雅黑" panose="020B0503020204020204" charset="-122"/>
                <a:cs typeface="微软雅黑" panose="020B0503020204020204" charset="-122"/>
                <a:sym typeface="+mn-ea"/>
              </a:rPr>
              <a:t>错误</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属于强碱弱酸盐</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在水溶液中</a:t>
            </a:r>
            <a:r>
              <a:rPr lang="en-US">
                <a:latin typeface="微软雅黑" panose="020B0503020204020204" charset="-122"/>
                <a:ea typeface="微软雅黑" panose="020B0503020204020204" charset="-122"/>
                <a:cs typeface="微软雅黑" panose="020B0503020204020204" charset="-122"/>
                <a:sym typeface="+mn-ea"/>
              </a:rPr>
              <a:t>C      </a:t>
            </a:r>
            <a:r>
              <a:rPr lang="zh-CN">
                <a:latin typeface="微软雅黑" panose="020B0503020204020204" charset="-122"/>
                <a:ea typeface="微软雅黑" panose="020B0503020204020204" charset="-122"/>
                <a:cs typeface="微软雅黑" panose="020B0503020204020204" charset="-122"/>
                <a:sym typeface="+mn-ea"/>
              </a:rPr>
              <a:t>会发生水解而变少</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所以</a:t>
            </a:r>
            <a:r>
              <a:rPr lang="en-US">
                <a:latin typeface="微软雅黑" panose="020B0503020204020204" charset="-122"/>
                <a:ea typeface="微软雅黑" panose="020B0503020204020204" charset="-122"/>
                <a:cs typeface="微软雅黑" panose="020B0503020204020204" charset="-122"/>
                <a:sym typeface="+mn-ea"/>
              </a:rPr>
              <a:t>1.0 L 1.0 mol·L</a:t>
            </a:r>
            <a:r>
              <a:rPr lang="en-US" baseline="30000">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的</a:t>
            </a:r>
            <a:r>
              <a:rPr lang="en-US">
                <a:latin typeface="微软雅黑" panose="020B0503020204020204" charset="-122"/>
                <a:ea typeface="微软雅黑" panose="020B0503020204020204" charset="-122"/>
                <a:cs typeface="微软雅黑" panose="020B0503020204020204" charset="-122"/>
                <a:sym typeface="+mn-ea"/>
              </a:rPr>
              <a:t>Na</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CO</a:t>
            </a:r>
            <a:r>
              <a:rPr lang="en-US" baseline="-25000">
                <a:latin typeface="微软雅黑" panose="020B0503020204020204" charset="-122"/>
                <a:ea typeface="微软雅黑" panose="020B0503020204020204" charset="-122"/>
                <a:cs typeface="微软雅黑" panose="020B0503020204020204" charset="-122"/>
                <a:sym typeface="+mn-ea"/>
              </a:rPr>
              <a:t>3</a:t>
            </a:r>
            <a:r>
              <a:rPr lang="zh-CN">
                <a:latin typeface="微软雅黑" panose="020B0503020204020204" charset="-122"/>
                <a:ea typeface="微软雅黑" panose="020B0503020204020204" charset="-122"/>
                <a:cs typeface="微软雅黑" panose="020B0503020204020204" charset="-122"/>
                <a:sym typeface="+mn-ea"/>
              </a:rPr>
              <a:t>溶液中</a:t>
            </a:r>
            <a:r>
              <a:rPr lang="en-US">
                <a:latin typeface="微软雅黑" panose="020B0503020204020204" charset="-122"/>
                <a:ea typeface="微软雅黑" panose="020B0503020204020204" charset="-122"/>
                <a:cs typeface="微软雅黑" panose="020B0503020204020204" charset="-122"/>
                <a:sym typeface="+mn-ea"/>
              </a:rPr>
              <a:t>C      </a:t>
            </a:r>
            <a:r>
              <a:rPr lang="zh-CN">
                <a:latin typeface="微软雅黑" panose="020B0503020204020204" charset="-122"/>
                <a:ea typeface="微软雅黑" panose="020B0503020204020204" charset="-122"/>
                <a:cs typeface="微软雅黑" panose="020B0503020204020204" charset="-122"/>
                <a:sym typeface="+mn-ea"/>
              </a:rPr>
              <a:t>的数目小于</a:t>
            </a:r>
            <a:r>
              <a:rPr lang="en-US">
                <a:latin typeface="微软雅黑" panose="020B0503020204020204" charset="-122"/>
                <a:ea typeface="微软雅黑" panose="020B0503020204020204" charset="-122"/>
                <a:cs typeface="微软雅黑" panose="020B0503020204020204" charset="-122"/>
                <a:sym typeface="+mn-ea"/>
              </a:rPr>
              <a:t>1.0</a:t>
            </a:r>
            <a:r>
              <a:rPr lang="en-US" i="1">
                <a:latin typeface="微软雅黑" panose="020B0503020204020204" charset="-122"/>
                <a:ea typeface="微软雅黑" panose="020B0503020204020204" charset="-122"/>
                <a:cs typeface="微软雅黑" panose="020B0503020204020204" charset="-122"/>
                <a:sym typeface="+mn-ea"/>
              </a:rPr>
              <a:t>N</a:t>
            </a:r>
            <a:r>
              <a:rPr lang="en-US" baseline="-25000">
                <a:latin typeface="微软雅黑" panose="020B0503020204020204" charset="-122"/>
                <a:ea typeface="微软雅黑" panose="020B0503020204020204" charset="-122"/>
                <a:cs typeface="微软雅黑" panose="020B0503020204020204" charset="-122"/>
                <a:sym typeface="+mn-ea"/>
              </a:rPr>
              <a:t>A</a:t>
            </a:r>
            <a:r>
              <a:rPr lang="en-US">
                <a:latin typeface="微软雅黑" panose="020B0503020204020204" charset="-122"/>
                <a:ea typeface="微软雅黑" panose="020B0503020204020204" charset="-122"/>
                <a:cs typeface="微软雅黑" panose="020B0503020204020204" charset="-122"/>
                <a:sym typeface="+mn-ea"/>
              </a:rPr>
              <a:t>,D</a:t>
            </a:r>
            <a:r>
              <a:rPr lang="zh-CN">
                <a:latin typeface="微软雅黑" panose="020B0503020204020204" charset="-122"/>
                <a:ea typeface="微软雅黑" panose="020B0503020204020204" charset="-122"/>
                <a:cs typeface="微软雅黑" panose="020B0503020204020204" charset="-122"/>
                <a:sym typeface="+mn-ea"/>
              </a:rPr>
              <a:t>错误。</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latin typeface="微软雅黑" panose="020B0503020204020204" charset="-122"/>
              <a:ea typeface="微软雅黑" panose="020B0503020204020204" charset="-122"/>
              <a:cs typeface="方正楷体_GBK" panose="03000509000000000000" charset="-122"/>
            </a:endParaRPr>
          </a:p>
        </p:txBody>
      </p:sp>
      <p:pic>
        <p:nvPicPr>
          <p:cNvPr id="300" name="image288.jpeg" descr="source:si_idm1025441696;FounderCES"/>
          <p:cNvPicPr>
            <a:picLocks noChangeAspect="1"/>
          </p:cNvPicPr>
          <p:nvPr/>
        </p:nvPicPr>
        <p:blipFill>
          <a:blip r:embed="rId2"/>
          <a:stretch>
            <a:fillRect/>
          </a:stretch>
        </p:blipFill>
        <p:spPr>
          <a:xfrm>
            <a:off x="3533140" y="3600450"/>
            <a:ext cx="1061720" cy="530860"/>
          </a:xfrm>
          <a:prstGeom prst="rect">
            <a:avLst/>
          </a:prstGeom>
        </p:spPr>
      </p:pic>
      <p:pic>
        <p:nvPicPr>
          <p:cNvPr id="13" name="图片 12"/>
          <p:cNvPicPr/>
          <p:nvPr/>
        </p:nvPicPr>
        <p:blipFill>
          <a:blip r:embed="rId1"/>
          <a:stretch>
            <a:fillRect/>
          </a:stretch>
        </p:blipFill>
        <p:spPr>
          <a:xfrm>
            <a:off x="7667625" y="4958080"/>
            <a:ext cx="364490" cy="341630"/>
          </a:xfrm>
          <a:prstGeom prst="rect">
            <a:avLst/>
          </a:prstGeom>
          <a:noFill/>
          <a:ln w="9525">
            <a:noFill/>
          </a:ln>
        </p:spPr>
      </p:pic>
      <p:pic>
        <p:nvPicPr>
          <p:cNvPr id="14" name="图片 13"/>
          <p:cNvPicPr/>
          <p:nvPr/>
        </p:nvPicPr>
        <p:blipFill>
          <a:blip r:embed="rId1"/>
          <a:stretch>
            <a:fillRect/>
          </a:stretch>
        </p:blipFill>
        <p:spPr>
          <a:xfrm>
            <a:off x="3225165" y="5382260"/>
            <a:ext cx="340995" cy="3263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755015" y="1262380"/>
            <a:ext cx="3508375" cy="368300"/>
          </a:xfrm>
          <a:prstGeom prst="rect">
            <a:avLst/>
          </a:prstGeom>
          <a:noFill/>
        </p:spPr>
        <p:txBody>
          <a:bodyPr wrap="square" rtlCol="0">
            <a:spAutoFit/>
          </a:bodyPr>
          <a:p>
            <a:r>
              <a:rPr lang="en-US" altLang="zh-CN" b="1">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物质性质与变化之间的关系</a:t>
            </a:r>
            <a:endParaRPr lang="zh-CN" altLang="en-US" b="1">
              <a:latin typeface="微软雅黑" panose="020B0503020204020204" charset="-122"/>
              <a:ea typeface="微软雅黑" panose="020B0503020204020204" charset="-122"/>
              <a:cs typeface="微软雅黑" panose="020B0503020204020204" charset="-122"/>
            </a:endParaRPr>
          </a:p>
        </p:txBody>
      </p:sp>
      <p:sp>
        <p:nvSpPr>
          <p:cNvPr id="122" name="文本框 121"/>
          <p:cNvSpPr txBox="1"/>
          <p:nvPr/>
        </p:nvSpPr>
        <p:spPr>
          <a:xfrm>
            <a:off x="899795" y="1630680"/>
            <a:ext cx="5080000" cy="368300"/>
          </a:xfrm>
          <a:prstGeom prst="rect">
            <a:avLst/>
          </a:prstGeom>
          <a:noFill/>
          <a:ln w="9525">
            <a:noFill/>
          </a:ln>
        </p:spPr>
        <p:txBody>
          <a:bodyPr>
            <a:spAutoFit/>
          </a:bodyPr>
          <a:p>
            <a:pPr indent="0"/>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图示</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43" name="image31.jpeg"/>
          <p:cNvPicPr>
            <a:picLocks noChangeAspect="1"/>
          </p:cNvPicPr>
          <p:nvPr>
            <p:custDataLst>
              <p:tags r:id="rId1"/>
            </p:custDataLst>
          </p:nvPr>
        </p:nvPicPr>
        <p:blipFill>
          <a:blip r:embed="rId2"/>
          <a:stretch>
            <a:fillRect/>
          </a:stretch>
        </p:blipFill>
        <p:spPr>
          <a:xfrm>
            <a:off x="1097280" y="1998980"/>
            <a:ext cx="4163060" cy="2423795"/>
          </a:xfrm>
          <a:prstGeom prst="rect">
            <a:avLst/>
          </a:prstGeom>
        </p:spPr>
      </p:pic>
      <p:sp>
        <p:nvSpPr>
          <p:cNvPr id="3" name="文本框 2"/>
          <p:cNvSpPr txBox="1"/>
          <p:nvPr/>
        </p:nvSpPr>
        <p:spPr>
          <a:xfrm>
            <a:off x="5892165" y="983615"/>
            <a:ext cx="5080000" cy="3080385"/>
          </a:xfrm>
          <a:prstGeom prst="rect">
            <a:avLst/>
          </a:prstGeom>
          <a:noFill/>
          <a:ln w="9525">
            <a:noFill/>
          </a:ln>
        </p:spPr>
        <p:txBody>
          <a:bodyPr>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常见易混的物理变化与化学变化</a:t>
            </a:r>
            <a:endParaRPr lang="en-US" b="0">
              <a:latin typeface="微软雅黑" panose="020B0503020204020204" charset="-122"/>
              <a:ea typeface="微软雅黑" panose="020B0503020204020204" charset="-122"/>
              <a:cs typeface="微软雅黑" panose="020B0503020204020204" charset="-122"/>
            </a:endParaRPr>
          </a:p>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物理变化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金属导电、溶解、潮解、萃取、分液、蒸馏、分馏、挥发、升华、吸附、盐析、渗析、焰色试验、物质三态变化等。</a:t>
            </a:r>
            <a:r>
              <a:rPr lang="en-US" b="0">
                <a:latin typeface="微软雅黑" panose="020B0503020204020204" charset="-122"/>
                <a:ea typeface="微软雅黑" panose="020B0503020204020204" charset="-122"/>
                <a:cs typeface="微软雅黑" panose="020B0503020204020204" charset="-122"/>
              </a:rPr>
              <a:t>②</a:t>
            </a:r>
            <a:r>
              <a:rPr lang="zh-CN" b="0">
                <a:latin typeface="微软雅黑" panose="020B0503020204020204" charset="-122"/>
                <a:ea typeface="微软雅黑" panose="020B0503020204020204" charset="-122"/>
                <a:cs typeface="微软雅黑" panose="020B0503020204020204" charset="-122"/>
              </a:rPr>
              <a:t>化学变化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风化、同素异形体间的相互转化、脱水、变性、干馏、显色反应、颜色反应、钝化、煤的气化和液化等。注</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核素间的转化既不是物理变化也不是化学变化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是核反应。</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892165" y="4093210"/>
            <a:ext cx="3839210" cy="423545"/>
          </a:xfrm>
          <a:prstGeom prst="rect">
            <a:avLst/>
          </a:prstGeom>
          <a:solidFill>
            <a:srgbClr val="FFC000"/>
          </a:solidFill>
          <a:ln w="9525">
            <a:noFill/>
          </a:ln>
        </p:spPr>
        <p:txBody>
          <a:bodyPr wrap="square">
            <a:spAutoFit/>
          </a:bodyPr>
          <a:p>
            <a:pPr indent="0">
              <a:lnSpc>
                <a:spcPct val="120000"/>
              </a:lnSpc>
              <a:spcBef>
                <a:spcPts val="0"/>
              </a:spcBef>
              <a:spcAft>
                <a:spcPts val="0"/>
              </a:spcAft>
            </a:pPr>
            <a:r>
              <a:rPr lang="zh-CN" b="1">
                <a:cs typeface="方正兰亭中黑_GBK" panose="02000000000000000000" charset="-122"/>
              </a:rPr>
              <a:t>易混辨析</a:t>
            </a:r>
            <a:r>
              <a:rPr lang="en-US" altLang="zh-CN" b="1">
                <a:cs typeface="方正兰亭中黑_GBK" panose="02000000000000000000" charset="-122"/>
              </a:rPr>
              <a:t> </a:t>
            </a:r>
            <a:r>
              <a:rPr lang="zh-CN" b="1">
                <a:cs typeface="方正兰亭中黑_GBK" panose="02000000000000000000" charset="-122"/>
              </a:rPr>
              <a:t>物质变化与化学键的关系</a:t>
            </a:r>
            <a:endParaRPr lang="zh-CN" altLang="en-US" b="1">
              <a:cs typeface="方正兰亭中黑_GBK" panose="02000000000000000000" charset="-122"/>
            </a:endParaRPr>
          </a:p>
        </p:txBody>
      </p:sp>
      <p:sp>
        <p:nvSpPr>
          <p:cNvPr id="7" name="文本框 6"/>
          <p:cNvSpPr txBox="1"/>
          <p:nvPr/>
        </p:nvSpPr>
        <p:spPr>
          <a:xfrm>
            <a:off x="5892165" y="4545965"/>
            <a:ext cx="5080000" cy="1751965"/>
          </a:xfrm>
          <a:prstGeom prst="rect">
            <a:avLst/>
          </a:prstGeom>
          <a:noFill/>
          <a:ln w="9525">
            <a:noFill/>
          </a:ln>
        </p:spPr>
        <p:txBody>
          <a:bodyPr>
            <a:spAutoFit/>
          </a:bodyPr>
          <a:p>
            <a:pPr indent="0">
              <a:lnSpc>
                <a:spcPct val="120000"/>
              </a:lnSpc>
              <a:spcBef>
                <a:spcPts val="0"/>
              </a:spcBef>
              <a:spcAft>
                <a:spcPts val="0"/>
              </a:spcAft>
            </a:pPr>
            <a:r>
              <a:rPr lang="en-US" b="0">
                <a:latin typeface="微软雅黑" panose="020B0503020204020204" charset="-122"/>
                <a:ea typeface="微软雅黑" panose="020B0503020204020204" charset="-122"/>
                <a:cs typeface="微软雅黑" panose="020B0503020204020204" charset="-122"/>
              </a:rPr>
              <a:t>①</a:t>
            </a:r>
            <a:r>
              <a:rPr lang="zh-CN" b="0">
                <a:latin typeface="微软雅黑" panose="020B0503020204020204" charset="-122"/>
                <a:ea typeface="微软雅黑" panose="020B0503020204020204" charset="-122"/>
                <a:cs typeface="微软雅黑" panose="020B0503020204020204" charset="-122"/>
              </a:rPr>
              <a:t>物理变化过程中也可能发生化学键的断裂或形成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如食盐晶体熔化时晶体中的离子键遭到破坏</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而熔融态</a:t>
            </a:r>
            <a:r>
              <a:rPr lang="en-US" b="0">
                <a:latin typeface="微软雅黑" panose="020B0503020204020204" charset="-122"/>
                <a:ea typeface="微软雅黑" panose="020B0503020204020204" charset="-122"/>
                <a:cs typeface="微软雅黑" panose="020B0503020204020204" charset="-122"/>
              </a:rPr>
              <a:t>NaCl</a:t>
            </a:r>
            <a:r>
              <a:rPr lang="zh-CN" b="0">
                <a:latin typeface="微软雅黑" panose="020B0503020204020204" charset="-122"/>
                <a:ea typeface="微软雅黑" panose="020B0503020204020204" charset="-122"/>
                <a:cs typeface="微软雅黑" panose="020B0503020204020204" charset="-122"/>
              </a:rPr>
              <a:t>降温变成晶体时</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又形成了离子键。</a:t>
            </a:r>
            <a:r>
              <a:rPr lang="en-US" b="0">
                <a:latin typeface="微软雅黑" panose="020B0503020204020204" charset="-122"/>
                <a:ea typeface="微软雅黑" panose="020B0503020204020204" charset="-122"/>
                <a:cs typeface="微软雅黑" panose="020B0503020204020204" charset="-122"/>
              </a:rPr>
              <a:t>②</a:t>
            </a:r>
            <a:r>
              <a:rPr lang="zh-CN" b="0">
                <a:latin typeface="微软雅黑" panose="020B0503020204020204" charset="-122"/>
                <a:ea typeface="微软雅黑" panose="020B0503020204020204" charset="-122"/>
                <a:cs typeface="微软雅黑" panose="020B0503020204020204" charset="-122"/>
              </a:rPr>
              <a:t>物质溶于水的过程</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可能破坏化学键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HCl</a:t>
            </a:r>
            <a:r>
              <a:rPr lang="zh-CN" b="0">
                <a:latin typeface="微软雅黑" panose="020B0503020204020204" charset="-122"/>
                <a:ea typeface="微软雅黑" panose="020B0503020204020204" charset="-122"/>
                <a:cs typeface="微软雅黑" panose="020B0503020204020204" charset="-122"/>
              </a:rPr>
              <a:t>溶于水</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也可能不破坏化学键</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如</a:t>
            </a:r>
            <a:r>
              <a:rPr lang="en-US" b="0">
                <a:latin typeface="微软雅黑" panose="020B0503020204020204" charset="-122"/>
                <a:ea typeface="微软雅黑" panose="020B0503020204020204" charset="-122"/>
                <a:cs typeface="微软雅黑" panose="020B0503020204020204" charset="-122"/>
              </a:rPr>
              <a:t>C</a:t>
            </a:r>
            <a:r>
              <a:rPr lang="en-US" b="0" baseline="-25000">
                <a:latin typeface="微软雅黑" panose="020B0503020204020204" charset="-122"/>
                <a:ea typeface="微软雅黑" panose="020B0503020204020204" charset="-122"/>
                <a:cs typeface="微软雅黑" panose="020B0503020204020204" charset="-122"/>
              </a:rPr>
              <a:t>2</a:t>
            </a:r>
            <a:r>
              <a:rPr lang="en-US" b="0">
                <a:latin typeface="微软雅黑" panose="020B0503020204020204" charset="-122"/>
                <a:ea typeface="微软雅黑" panose="020B0503020204020204" charset="-122"/>
                <a:cs typeface="微软雅黑" panose="020B0503020204020204" charset="-122"/>
              </a:rPr>
              <a:t>H</a:t>
            </a:r>
            <a:r>
              <a:rPr lang="en-US" b="0" baseline="-25000">
                <a:latin typeface="微软雅黑" panose="020B0503020204020204" charset="-122"/>
                <a:ea typeface="微软雅黑" panose="020B0503020204020204" charset="-122"/>
                <a:cs typeface="微软雅黑" panose="020B0503020204020204" charset="-122"/>
              </a:rPr>
              <a:t>5</a:t>
            </a:r>
            <a:r>
              <a:rPr lang="en-US" b="0">
                <a:latin typeface="微软雅黑" panose="020B0503020204020204" charset="-122"/>
                <a:ea typeface="微软雅黑" panose="020B0503020204020204" charset="-122"/>
                <a:cs typeface="微软雅黑" panose="020B0503020204020204" charset="-122"/>
              </a:rPr>
              <a:t>OH</a:t>
            </a:r>
            <a:r>
              <a:rPr lang="zh-CN" b="0">
                <a:latin typeface="微软雅黑" panose="020B0503020204020204" charset="-122"/>
                <a:ea typeface="微软雅黑" panose="020B0503020204020204" charset="-122"/>
                <a:cs typeface="微软雅黑" panose="020B0503020204020204" charset="-122"/>
              </a:rPr>
              <a:t>溶于水。</a:t>
            </a:r>
            <a:endParaRPr lang="zh-CN" altLang="en-US"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考点</a:t>
              </a:r>
              <a:r>
                <a:rPr lang="en-US" altLang="zh-CN" sz="2800" dirty="0">
                  <a:latin typeface="+mj-lt"/>
                  <a:ea typeface="黑体" panose="02010609060101010101" charset="-122"/>
                  <a:cs typeface="+mj-lt"/>
                </a:rPr>
                <a:t>6</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42188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物质的量浓度及溶液配制</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13" name="文本框 212"/>
          <p:cNvSpPr txBox="1"/>
          <p:nvPr/>
        </p:nvSpPr>
        <p:spPr>
          <a:xfrm>
            <a:off x="571500" y="1024255"/>
            <a:ext cx="10826750" cy="50673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b="1">
                <a:solidFill>
                  <a:schemeClr val="tx1"/>
                </a:solidFill>
                <a:latin typeface="微软雅黑" panose="020B0503020204020204" charset="-122"/>
                <a:ea typeface="微软雅黑" panose="020B0503020204020204" charset="-122"/>
                <a:cs typeface="微软雅黑" panose="020B0503020204020204" charset="-122"/>
              </a:rPr>
              <a:t>物质的量浓度和溶质质量分数的比较</a:t>
            </a: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1"/>
            </p:custDataLst>
          </p:nvPr>
        </p:nvPicPr>
        <p:blipFill>
          <a:blip r:embed="rId2"/>
          <a:stretch>
            <a:fillRect/>
          </a:stretch>
        </p:blipFill>
        <p:spPr>
          <a:xfrm>
            <a:off x="3213100" y="1608455"/>
            <a:ext cx="5300345" cy="467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28" name="文本框 227"/>
          <p:cNvSpPr txBox="1"/>
          <p:nvPr/>
        </p:nvSpPr>
        <p:spPr>
          <a:xfrm>
            <a:off x="698500" y="1014730"/>
            <a:ext cx="10932795" cy="258445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容量瓶的构造及使用</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容量瓶上标有</a:t>
            </a:r>
            <a:r>
              <a:rPr lang="zh-CN" b="0" u="wavy">
                <a:solidFill>
                  <a:schemeClr val="tx1"/>
                </a:solidFill>
                <a:latin typeface="微软雅黑" panose="020B0503020204020204" charset="-122"/>
                <a:ea typeface="微软雅黑" panose="020B0503020204020204" charset="-122"/>
                <a:cs typeface="微软雅黑" panose="020B0503020204020204" charset="-122"/>
              </a:rPr>
              <a:t>温度</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规格</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zh-CN" b="0" u="wavy">
                <a:solidFill>
                  <a:schemeClr val="tx1"/>
                </a:solidFill>
                <a:latin typeface="微软雅黑" panose="020B0503020204020204" charset="-122"/>
                <a:ea typeface="微软雅黑" panose="020B0503020204020204" charset="-122"/>
                <a:cs typeface="微软雅黑" panose="020B0503020204020204" charset="-122"/>
              </a:rPr>
              <a:t>刻度线</a:t>
            </a:r>
            <a:r>
              <a:rPr lang="zh-CN" b="0">
                <a:solidFill>
                  <a:schemeClr val="tx1"/>
                </a:solidFill>
                <a:latin typeface="微软雅黑" panose="020B0503020204020204" charset="-122"/>
                <a:ea typeface="微软雅黑" panose="020B0503020204020204" charset="-122"/>
                <a:cs typeface="微软雅黑" panose="020B0503020204020204" charset="-122"/>
              </a:rPr>
              <a:t>。常用规格有</a:t>
            </a:r>
            <a:r>
              <a:rPr lang="en-US" b="0">
                <a:solidFill>
                  <a:schemeClr val="tx1"/>
                </a:solidFill>
                <a:latin typeface="微软雅黑" panose="020B0503020204020204" charset="-122"/>
                <a:ea typeface="微软雅黑" panose="020B0503020204020204" charset="-122"/>
                <a:cs typeface="微软雅黑" panose="020B0503020204020204" charset="-122"/>
              </a:rPr>
              <a:t>50 mL</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100 mL</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250 mL</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500 mL</a:t>
            </a:r>
            <a:r>
              <a:rPr lang="zh-CN" b="0">
                <a:solidFill>
                  <a:schemeClr val="tx1"/>
                </a:solidFill>
                <a:latin typeface="微软雅黑" panose="020B0503020204020204" charset="-122"/>
                <a:ea typeface="微软雅黑" panose="020B0503020204020204" charset="-122"/>
                <a:cs typeface="微软雅黑" panose="020B0503020204020204" charset="-122"/>
              </a:rPr>
              <a:t>和</a:t>
            </a:r>
            <a:r>
              <a:rPr lang="en-US" b="0">
                <a:solidFill>
                  <a:schemeClr val="tx1"/>
                </a:solidFill>
                <a:latin typeface="微软雅黑" panose="020B0503020204020204" charset="-122"/>
                <a:ea typeface="微软雅黑" panose="020B0503020204020204" charset="-122"/>
                <a:cs typeface="微软雅黑" panose="020B0503020204020204" charset="-122"/>
              </a:rPr>
              <a:t>1 000 mL</a:t>
            </a:r>
            <a:r>
              <a:rPr lang="zh-CN" b="0">
                <a:solidFill>
                  <a:schemeClr val="tx1"/>
                </a:solidFill>
                <a:latin typeface="微软雅黑" panose="020B0503020204020204" charset="-122"/>
                <a:ea typeface="微软雅黑" panose="020B0503020204020204" charset="-122"/>
                <a:cs typeface="微软雅黑" panose="020B0503020204020204" charset="-122"/>
              </a:rPr>
              <a:t>等。使用容量瓶时必须注明规格。</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容量瓶的选择应遵循</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满足要求</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最小规格</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的原则。如配制</a:t>
            </a:r>
            <a:r>
              <a:rPr lang="en-US" b="0">
                <a:solidFill>
                  <a:schemeClr val="tx1"/>
                </a:solidFill>
                <a:latin typeface="微软雅黑" panose="020B0503020204020204" charset="-122"/>
                <a:ea typeface="微软雅黑" panose="020B0503020204020204" charset="-122"/>
                <a:cs typeface="微软雅黑" panose="020B0503020204020204" charset="-122"/>
              </a:rPr>
              <a:t>480 mL</a:t>
            </a:r>
            <a:r>
              <a:rPr lang="zh-CN" b="0">
                <a:solidFill>
                  <a:schemeClr val="tx1"/>
                </a:solidFill>
                <a:latin typeface="微软雅黑" panose="020B0503020204020204" charset="-122"/>
                <a:ea typeface="微软雅黑" panose="020B0503020204020204" charset="-122"/>
                <a:cs typeface="微软雅黑" panose="020B0503020204020204" charset="-122"/>
              </a:rPr>
              <a:t>溶液应选择</a:t>
            </a:r>
            <a:r>
              <a:rPr lang="en-US" b="0">
                <a:solidFill>
                  <a:schemeClr val="tx1"/>
                </a:solidFill>
                <a:latin typeface="微软雅黑" panose="020B0503020204020204" charset="-122"/>
                <a:ea typeface="微软雅黑" panose="020B0503020204020204" charset="-122"/>
                <a:cs typeface="微软雅黑" panose="020B0503020204020204" charset="-122"/>
              </a:rPr>
              <a:t>500 mL</a:t>
            </a:r>
            <a:r>
              <a:rPr lang="zh-CN" b="0">
                <a:solidFill>
                  <a:schemeClr val="tx1"/>
                </a:solidFill>
                <a:latin typeface="微软雅黑" panose="020B0503020204020204" charset="-122"/>
                <a:ea typeface="微软雅黑" panose="020B0503020204020204" charset="-122"/>
                <a:cs typeface="微软雅黑" panose="020B0503020204020204" charset="-122"/>
              </a:rPr>
              <a:t>容量瓶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溶质的质量要依据选择的容量瓶的规格来计算。</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使用容量瓶注意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五不</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不能溶解固体</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不能稀释浓溶液</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不能加热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不能作为反应容器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不能长期贮存溶液。</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29" name="文本框 228"/>
          <p:cNvSpPr txBox="1"/>
          <p:nvPr/>
        </p:nvSpPr>
        <p:spPr>
          <a:xfrm>
            <a:off x="624840" y="998220"/>
            <a:ext cx="11038205" cy="466153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3.</a:t>
            </a:r>
            <a:r>
              <a:rPr lang="zh-CN" b="1">
                <a:solidFill>
                  <a:schemeClr val="tx1"/>
                </a:solidFill>
                <a:latin typeface="微软雅黑" panose="020B0503020204020204" charset="-122"/>
                <a:ea typeface="微软雅黑" panose="020B0503020204020204" charset="-122"/>
                <a:cs typeface="微软雅黑" panose="020B0503020204020204" charset="-122"/>
              </a:rPr>
              <a:t>一定物质的量浓度溶液的配制</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主要仪器托盘天平</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带砝码</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、药匙、量筒、烧杯、玻璃棒、容量瓶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确定规格</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、胶头滴管。</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配制步骤一计算、二称量</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或量取</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、三溶解</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或稀释</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、四冷却、五转移、六洗涤、七定容、八摇匀、九保存</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装瓶、贴签</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(3)</a:t>
            </a:r>
            <a:r>
              <a:rPr lang="zh-CN" b="0">
                <a:solidFill>
                  <a:schemeClr val="tx1"/>
                </a:solidFill>
                <a:latin typeface="微软雅黑" panose="020B0503020204020204" charset="-122"/>
                <a:ea typeface="微软雅黑" panose="020B0503020204020204" charset="-122"/>
                <a:cs typeface="微软雅黑" panose="020B0503020204020204" charset="-122"/>
              </a:rPr>
              <a:t>操作注意事项</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转移溶液时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需用玻璃棒引流</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且玻璃棒下端要靠在容量瓶刻度线以下。</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定容时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若溶液超过了刻度线</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不能将多余的部分吸出</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必须重新配制。</a:t>
            </a:r>
            <a:r>
              <a:rPr lang="en-US" b="0">
                <a:solidFill>
                  <a:schemeClr val="tx1"/>
                </a:solidFill>
                <a:latin typeface="微软雅黑" panose="020B0503020204020204" charset="-122"/>
                <a:ea typeface="微软雅黑" panose="020B0503020204020204" charset="-122"/>
                <a:cs typeface="微软雅黑" panose="020B0503020204020204" charset="-122"/>
              </a:rPr>
              <a:t>③</a:t>
            </a:r>
            <a:r>
              <a:rPr lang="zh-CN" b="0">
                <a:solidFill>
                  <a:schemeClr val="tx1"/>
                </a:solidFill>
                <a:latin typeface="微软雅黑" panose="020B0503020204020204" charset="-122"/>
                <a:ea typeface="微软雅黑" panose="020B0503020204020204" charset="-122"/>
                <a:cs typeface="微软雅黑" panose="020B0503020204020204" charset="-122"/>
              </a:rPr>
              <a:t>定容振荡后</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液面低于刻度线时不用再加水定容。</a:t>
            </a:r>
            <a:r>
              <a:rPr lang="en-US" b="0">
                <a:solidFill>
                  <a:schemeClr val="tx1"/>
                </a:solidFill>
                <a:latin typeface="微软雅黑" panose="020B0503020204020204" charset="-122"/>
                <a:ea typeface="微软雅黑" panose="020B0503020204020204" charset="-122"/>
                <a:cs typeface="微软雅黑" panose="020B0503020204020204" charset="-122"/>
              </a:rPr>
              <a:t>④</a:t>
            </a:r>
            <a:r>
              <a:rPr lang="zh-CN" b="0">
                <a:solidFill>
                  <a:schemeClr val="tx1"/>
                </a:solidFill>
                <a:latin typeface="微软雅黑" panose="020B0503020204020204" charset="-122"/>
                <a:ea typeface="微软雅黑" panose="020B0503020204020204" charset="-122"/>
                <a:cs typeface="微软雅黑" panose="020B0503020204020204" charset="-122"/>
              </a:rPr>
              <a:t>见光易分解的物质</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如</a:t>
            </a:r>
            <a:r>
              <a:rPr lang="en-US" b="0">
                <a:solidFill>
                  <a:schemeClr val="tx1"/>
                </a:solidFill>
                <a:latin typeface="微软雅黑" panose="020B0503020204020204" charset="-122"/>
                <a:ea typeface="微软雅黑" panose="020B0503020204020204" charset="-122"/>
                <a:cs typeface="微软雅黑" panose="020B0503020204020204" charset="-122"/>
              </a:rPr>
              <a:t>AgNO</a:t>
            </a:r>
            <a:r>
              <a:rPr lang="en-US"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b="0">
                <a:solidFill>
                  <a:schemeClr val="tx1"/>
                </a:solidFill>
                <a:latin typeface="微软雅黑" panose="020B0503020204020204" charset="-122"/>
                <a:ea typeface="微软雅黑" panose="020B0503020204020204" charset="-122"/>
                <a:cs typeface="微软雅黑" panose="020B0503020204020204" charset="-122"/>
              </a:rPr>
              <a:t>、浓硝酸等</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需使用棕色容量瓶配制。</a:t>
            </a:r>
            <a:endParaRPr lang="zh-CN" altLang="en-US"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考法1　溶液配制过程中的误差分析</a:t>
            </a:r>
            <a:endParaRPr sz="2400" b="1">
              <a:latin typeface="微软雅黑" panose="020B0503020204020204" charset="-122"/>
              <a:ea typeface="微软雅黑" panose="020B0503020204020204" charset="-122"/>
              <a:cs typeface="微软雅黑" panose="020B0503020204020204" charset="-122"/>
            </a:endParaRPr>
          </a:p>
        </p:txBody>
      </p:sp>
      <p:sp>
        <p:nvSpPr>
          <p:cNvPr id="217" name="文本框 216"/>
          <p:cNvSpPr txBox="1"/>
          <p:nvPr/>
        </p:nvSpPr>
        <p:spPr>
          <a:xfrm>
            <a:off x="613410" y="1584325"/>
            <a:ext cx="10954385" cy="13379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1</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常见误差分析</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根据</a:t>
            </a:r>
            <a:r>
              <a:rPr lang="en-US" b="0">
                <a:latin typeface="微软雅黑" panose="020B0503020204020204" charset="-122"/>
                <a:ea typeface="微软雅黑" panose="020B0503020204020204" charset="-122"/>
                <a:cs typeface="微软雅黑" panose="020B0503020204020204" charset="-122"/>
              </a:rPr>
              <a:t>                 </a:t>
            </a:r>
            <a:r>
              <a:rPr b="0">
                <a:latin typeface="微软雅黑" panose="020B0503020204020204" charset="-122"/>
                <a:ea typeface="微软雅黑" panose="020B0503020204020204" charset="-122"/>
                <a:cs typeface="微软雅黑" panose="020B0503020204020204" charset="-122"/>
              </a:rPr>
              <a:t>来判断,看m、V是变大还是变小,然后确定c的变化情况。</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0">
                <a:latin typeface="微软雅黑" panose="020B0503020204020204" charset="-122"/>
                <a:ea typeface="微软雅黑" panose="020B0503020204020204" charset="-122"/>
                <a:cs typeface="微软雅黑" panose="020B0503020204020204" charset="-122"/>
              </a:rPr>
              <a:t>物质的量或质量确定时,物质所含粒子数与温度、压强等外界条件无关。</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1208405" y="2098040"/>
            <a:ext cx="1054100" cy="469900"/>
          </a:xfrm>
          <a:prstGeom prst="rect">
            <a:avLst/>
          </a:prstGeom>
        </p:spPr>
      </p:pic>
      <p:graphicFrame>
        <p:nvGraphicFramePr>
          <p:cNvPr id="5" name="表格 4"/>
          <p:cNvGraphicFramePr/>
          <p:nvPr>
            <p:custDataLst>
              <p:tags r:id="rId3"/>
            </p:custDataLst>
          </p:nvPr>
        </p:nvGraphicFramePr>
        <p:xfrm>
          <a:off x="3499485" y="2923540"/>
          <a:ext cx="7058660" cy="3250565"/>
        </p:xfrm>
        <a:graphic>
          <a:graphicData uri="http://schemas.openxmlformats.org/drawingml/2006/table">
            <a:tbl>
              <a:tblPr/>
              <a:tblGrid>
                <a:gridCol w="687070"/>
                <a:gridCol w="3439160"/>
                <a:gridCol w="826770"/>
                <a:gridCol w="824865"/>
                <a:gridCol w="1280795"/>
              </a:tblGrid>
              <a:tr h="184785">
                <a:tc rowSpan="2" gridSpan="2">
                  <a:txBody>
                    <a:bodyPr/>
                    <a:p>
                      <a:pPr indent="0" algn="ctr">
                        <a:buNone/>
                      </a:pPr>
                      <a:r>
                        <a:rPr lang="en-US" sz="1000" b="0">
                          <a:latin typeface="微软雅黑" panose="020B0503020204020204" charset="-122"/>
                          <a:ea typeface="微软雅黑" panose="020B0503020204020204" charset="-122"/>
                          <a:cs typeface="Calibri" panose="020F0502020204030204" charset="0"/>
                        </a:rPr>
                        <a:t>能引起误差的一些操作</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cap="flat">
                      <a:noFill/>
                    </a:lnB>
                    <a:lnTlToBr>
                      <a:noFill/>
                    </a:lnTlToBr>
                    <a:lnBlToTr>
                      <a:noFill/>
                    </a:lnBlToTr>
                    <a:noFill/>
                  </a:tcPr>
                </a:tc>
                <a:tc rowSpan="2" hMerge="1">
                  <a:tcPr>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tcPr>
                </a:tc>
                <a:tc gridSpan="2">
                  <a:txBody>
                    <a:bodyPr/>
                    <a:p>
                      <a:pPr indent="0" algn="ctr">
                        <a:buNone/>
                      </a:pPr>
                      <a:r>
                        <a:rPr lang="en-US" sz="1000" b="0">
                          <a:latin typeface="微软雅黑" panose="020B0503020204020204" charset="-122"/>
                          <a:ea typeface="微软雅黑" panose="020B0503020204020204" charset="-122"/>
                          <a:cs typeface="Calibri" panose="020F0502020204030204" charset="0"/>
                        </a:rPr>
                        <a:t>因变量</a:t>
                      </a:r>
                      <a:endParaRPr lang="en-US" altLang="en-US" sz="1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000000"/>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w="12700" cap="flat" cmpd="sng">
                      <a:solidFill>
                        <a:srgbClr val="000000"/>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tcPr>
                </a:tc>
                <a:tc rowSpan="2">
                  <a:txBody>
                    <a:bodyPr/>
                    <a:p>
                      <a:pPr indent="0" algn="ctr">
                        <a:buNone/>
                      </a:pPr>
                      <a:r>
                        <a:rPr lang="en-US" sz="1000" b="0" i="1">
                          <a:latin typeface="微软雅黑" panose="020B0503020204020204" charset="-122"/>
                          <a:ea typeface="微软雅黑" panose="020B0503020204020204" charset="-122"/>
                          <a:cs typeface="NEU-BZ" charset="0"/>
                        </a:rPr>
                        <a:t>c</a:t>
                      </a:r>
                      <a:endParaRPr lang="en-US" altLang="en-US" sz="1000" b="0" i="1">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000000"/>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gridSpan="2">
                  <a:tcPr>
                    <a:lnB cap="flat">
                      <a:noFill/>
                    </a:lnB>
                  </a:tcPr>
                </a:tc>
                <a:tc vMerge="1" hMerge="1">
                  <a:tcPr>
                    <a:lnR w="12700" cap="flat" cmpd="sng">
                      <a:solidFill>
                        <a:srgbClr val="999999"/>
                      </a:solidFill>
                      <a:prstDash val="dash"/>
                      <a:headEnd type="none" w="med" len="med"/>
                      <a:tailEnd type="none" w="med" len="med"/>
                    </a:lnR>
                    <a:lnB cap="flat">
                      <a:noFill/>
                    </a:lnB>
                  </a:tcPr>
                </a:tc>
                <a:tc>
                  <a:txBody>
                    <a:bodyPr/>
                    <a:p>
                      <a:pPr indent="0" algn="ctr">
                        <a:buNone/>
                      </a:pPr>
                      <a:r>
                        <a:rPr lang="en-US" sz="1000" b="0" i="1">
                          <a:latin typeface="微软雅黑" panose="020B0503020204020204" charset="-122"/>
                          <a:ea typeface="微软雅黑" panose="020B0503020204020204" charset="-122"/>
                          <a:cs typeface="微软雅黑" panose="020B0503020204020204" charset="-122"/>
                        </a:rPr>
                        <a:t>m</a:t>
                      </a:r>
                      <a:r>
                        <a:rPr lang="en-US" sz="1000" b="0" baseline="-25000">
                          <a:latin typeface="微软雅黑" panose="020B0503020204020204" charset="-122"/>
                          <a:ea typeface="微软雅黑" panose="020B0503020204020204" charset="-122"/>
                          <a:cs typeface="微软雅黑" panose="020B0503020204020204" charset="-122"/>
                        </a:rPr>
                        <a:t>溶质</a:t>
                      </a:r>
                      <a:endParaRPr lang="en-US" altLang="en-US" sz="1000" b="0" i="1"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i="1">
                          <a:latin typeface="微软雅黑" panose="020B0503020204020204" charset="-122"/>
                          <a:ea typeface="微软雅黑" panose="020B0503020204020204" charset="-122"/>
                          <a:cs typeface="微软雅黑" panose="020B0503020204020204" charset="-122"/>
                        </a:rPr>
                        <a:t>V</a:t>
                      </a:r>
                      <a:r>
                        <a:rPr lang="en-US" sz="1000" b="0" baseline="-25000">
                          <a:latin typeface="微软雅黑" panose="020B0503020204020204" charset="-122"/>
                          <a:ea typeface="微软雅黑" panose="020B0503020204020204" charset="-122"/>
                          <a:cs typeface="微软雅黑" panose="020B0503020204020204" charset="-122"/>
                        </a:rPr>
                        <a:t>溶液</a:t>
                      </a:r>
                      <a:endParaRPr lang="en-US" altLang="en-US" sz="1000" b="0" i="1"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vMerge="1">
                  <a:tcPr>
                    <a:lnL w="12700" cap="flat" cmpd="sng">
                      <a:solidFill>
                        <a:srgbClr val="999999"/>
                      </a:solidFill>
                      <a:prstDash val="dash"/>
                      <a:headEnd type="none" w="med" len="med"/>
                      <a:tailEnd type="none" w="med" len="med"/>
                    </a:lnL>
                    <a:lnR cap="flat">
                      <a:noFill/>
                    </a:lnR>
                    <a:lnB w="12700" cap="flat" cmpd="sng">
                      <a:solidFill>
                        <a:srgbClr val="999999"/>
                      </a:solidFill>
                      <a:prstDash val="dash"/>
                      <a:headEnd type="none" w="med" len="med"/>
                      <a:tailEnd type="none" w="med" len="med"/>
                    </a:lnB>
                  </a:tcPr>
                </a:tc>
              </a:tr>
              <a:tr h="184785">
                <a:tc rowSpan="2">
                  <a:txBody>
                    <a:bodyPr/>
                    <a:p>
                      <a:pPr indent="0" algn="ctr">
                        <a:buNone/>
                      </a:pPr>
                      <a:r>
                        <a:rPr lang="en-US" sz="1000" b="0">
                          <a:latin typeface="微软雅黑" panose="020B0503020204020204" charset="-122"/>
                          <a:ea typeface="微软雅黑" panose="020B0503020204020204" charset="-122"/>
                          <a:cs typeface="Calibri" panose="020F0502020204030204" charset="0"/>
                        </a:rPr>
                        <a:t>称量固体</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NEU-BZ" charset="0"/>
                        </a:rPr>
                        <a:t>①</a:t>
                      </a:r>
                      <a:r>
                        <a:rPr lang="en-US" sz="1000" b="0">
                          <a:latin typeface="微软雅黑" panose="020B0503020204020204" charset="-122"/>
                          <a:ea typeface="微软雅黑" panose="020B0503020204020204" charset="-122"/>
                          <a:cs typeface="Calibri" panose="020F0502020204030204" charset="0"/>
                        </a:rPr>
                        <a:t>天平的砝码粘有其他物质或生锈</a:t>
                      </a:r>
                      <a:endParaRPr lang="en-US" altLang="en-US" sz="1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增大</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偏大</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②用称量纸称量易潮解的物质(如NaOH固体)</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5420">
                <a:tc rowSpan="2">
                  <a:txBody>
                    <a:bodyPr/>
                    <a:p>
                      <a:pPr indent="0" algn="ctr">
                        <a:buNone/>
                      </a:pPr>
                      <a:r>
                        <a:rPr lang="en-US" sz="1000" b="0">
                          <a:latin typeface="微软雅黑" panose="020B0503020204020204" charset="-122"/>
                          <a:ea typeface="微软雅黑" panose="020B0503020204020204" charset="-122"/>
                          <a:cs typeface="Calibri" panose="020F0502020204030204" charset="0"/>
                        </a:rPr>
                        <a:t>量取液体</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③量取液体时,仰视读数</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增大</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偏大</a:t>
                      </a:r>
                      <a:endParaRPr lang="en-US" altLang="en-US" sz="1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④量取液体时,俯视读数</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偏小</a:t>
                      </a:r>
                      <a:endParaRPr lang="en-US" altLang="en-US" sz="1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285115">
                <a:tc>
                  <a:txBody>
                    <a:bodyPr/>
                    <a:p>
                      <a:pPr indent="0" algn="ctr">
                        <a:buNone/>
                      </a:pPr>
                      <a:r>
                        <a:rPr lang="en-US" sz="1000" b="0">
                          <a:latin typeface="微软雅黑" panose="020B0503020204020204" charset="-122"/>
                          <a:ea typeface="微软雅黑" panose="020B0503020204020204" charset="-122"/>
                          <a:cs typeface="Calibri" panose="020F0502020204030204" charset="0"/>
                        </a:rPr>
                        <a:t>溶解或稀释</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NEU-BZ" charset="0"/>
                        </a:rPr>
                        <a:t>⑤</a:t>
                      </a:r>
                      <a:r>
                        <a:rPr lang="en-US" sz="1000" b="0">
                          <a:latin typeface="微软雅黑" panose="020B0503020204020204" charset="-122"/>
                          <a:ea typeface="微软雅黑" panose="020B0503020204020204" charset="-122"/>
                          <a:cs typeface="Calibri" panose="020F0502020204030204" charset="0"/>
                        </a:rPr>
                        <a:t>搅拌时部分液体溅出</a:t>
                      </a:r>
                      <a:endParaRPr lang="en-US" altLang="en-US" sz="1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rowSpan="3">
                  <a:txBody>
                    <a:bodyPr/>
                    <a:p>
                      <a:pPr indent="0" algn="ctr">
                        <a:buNone/>
                      </a:pPr>
                      <a:r>
                        <a:rPr lang="en-US" sz="1000" b="0">
                          <a:latin typeface="微软雅黑" panose="020B0503020204020204" charset="-122"/>
                          <a:ea typeface="微软雅黑" panose="020B0503020204020204" charset="-122"/>
                          <a:cs typeface="Calibri" panose="020F0502020204030204" charset="0"/>
                        </a:rPr>
                        <a:t>转移</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NEU-BZ" charset="0"/>
                        </a:rPr>
                        <a:t>⑥</a:t>
                      </a:r>
                      <a:r>
                        <a:rPr lang="en-US" sz="1000" b="0">
                          <a:latin typeface="微软雅黑" panose="020B0503020204020204" charset="-122"/>
                          <a:ea typeface="微软雅黑" panose="020B0503020204020204" charset="-122"/>
                          <a:cs typeface="Calibri" panose="020F0502020204030204" charset="0"/>
                        </a:rPr>
                        <a:t>洗涤液未转入容量瓶</a:t>
                      </a:r>
                      <a:endParaRPr lang="en-US" altLang="en-US" sz="1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tcPr>
                </a:tc>
                <a:tc>
                  <a:txBody>
                    <a:bodyPr/>
                    <a:p>
                      <a:pPr indent="0">
                        <a:buNone/>
                      </a:pPr>
                      <a:r>
                        <a:rPr lang="en-US" sz="1000" b="0">
                          <a:latin typeface="微软雅黑" panose="020B0503020204020204" charset="-122"/>
                          <a:ea typeface="微软雅黑" panose="020B0503020204020204" charset="-122"/>
                          <a:cs typeface="NEU-BZ" charset="0"/>
                        </a:rPr>
                        <a:t>⑦</a:t>
                      </a:r>
                      <a:r>
                        <a:rPr lang="en-US" sz="1000" b="0">
                          <a:latin typeface="微软雅黑" panose="020B0503020204020204" charset="-122"/>
                          <a:ea typeface="微软雅黑" panose="020B0503020204020204" charset="-122"/>
                          <a:cs typeface="Calibri" panose="020F0502020204030204" charset="0"/>
                        </a:rPr>
                        <a:t>未冷却到室温就注入容量瓶定容</a:t>
                      </a:r>
                      <a:endParaRPr lang="en-US" altLang="en-US" sz="1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偏大</a:t>
                      </a:r>
                      <a:endParaRPr lang="en-US" altLang="en-US" sz="1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NEU-BZ" charset="0"/>
                        </a:rPr>
                        <a:t>⑧</a:t>
                      </a:r>
                      <a:r>
                        <a:rPr lang="en-US" sz="1000" b="0">
                          <a:latin typeface="微软雅黑" panose="020B0503020204020204" charset="-122"/>
                          <a:ea typeface="微软雅黑" panose="020B0503020204020204" charset="-122"/>
                          <a:cs typeface="Calibri" panose="020F0502020204030204" charset="0"/>
                        </a:rPr>
                        <a:t>向容量瓶转移溶液时有少量液体洒到瓶外</a:t>
                      </a:r>
                      <a:endParaRPr lang="en-US" altLang="en-US" sz="1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偏小</a:t>
                      </a:r>
                      <a:endParaRPr lang="en-US" altLang="en-US" sz="1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13690">
                <a:tc rowSpan="4">
                  <a:txBody>
                    <a:bodyPr/>
                    <a:p>
                      <a:pPr indent="0" algn="ctr">
                        <a:buNone/>
                      </a:pPr>
                      <a:r>
                        <a:rPr lang="en-US" sz="1000" b="0">
                          <a:latin typeface="微软雅黑" panose="020B0503020204020204" charset="-122"/>
                          <a:ea typeface="微软雅黑" panose="020B0503020204020204" charset="-122"/>
                          <a:cs typeface="Calibri" panose="020F0502020204030204" charset="0"/>
                        </a:rPr>
                        <a:t>定容</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⑨定容时,水加多了,用滴管吸出</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偏小</a:t>
                      </a:r>
                      <a:endParaRPr lang="en-US" altLang="en-US" sz="1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⑩定容后,经振荡、摇匀、静置,液面下降再加水</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增大</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11定容时,俯视刻度线</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偏大</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4785">
                <a:tc vMerge="1">
                  <a:tcPr>
                    <a:lnR w="12700" cap="flat" cmpd="sng">
                      <a:solidFill>
                        <a:srgbClr val="999999"/>
                      </a:solidFill>
                      <a:prstDash val="dash"/>
                      <a:headEnd type="none" w="med" len="med"/>
                      <a:tailEnd type="none" w="med" len="med"/>
                    </a:lnR>
                    <a:lnB cap="flat">
                      <a:noFill/>
                    </a:lnB>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12定容时,仰视刻度线</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不变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增大</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33705">
                <a:tc>
                  <a:txBody>
                    <a:bodyPr/>
                    <a:p>
                      <a:pPr indent="0" algn="ctr">
                        <a:buNone/>
                      </a:pPr>
                      <a:r>
                        <a:rPr lang="en-US" sz="1000" b="0">
                          <a:latin typeface="微软雅黑" panose="020B0503020204020204" charset="-122"/>
                          <a:ea typeface="微软雅黑" panose="020B0503020204020204" charset="-122"/>
                          <a:cs typeface="Calibri" panose="020F0502020204030204" charset="0"/>
                        </a:rPr>
                        <a:t>保存</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000" b="0">
                          <a:latin typeface="微软雅黑" panose="020B0503020204020204" charset="-122"/>
                          <a:ea typeface="微软雅黑" panose="020B0503020204020204" charset="-122"/>
                          <a:cs typeface="微软雅黑" panose="020B0503020204020204" charset="-122"/>
                        </a:rPr>
                        <a:t>13配好的溶液转入干净的试剂瓶时,不慎溅出部分溶液</a:t>
                      </a:r>
                      <a:endParaRPr lang="en-US" altLang="en-US" sz="1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a:latin typeface="微软雅黑" panose="020B0503020204020204" charset="-122"/>
                          <a:ea typeface="微软雅黑" panose="020B0503020204020204" charset="-122"/>
                          <a:cs typeface="Calibri" panose="020F0502020204030204" charset="0"/>
                        </a:rPr>
                        <a:t>减小</a:t>
                      </a:r>
                      <a:endParaRPr lang="en-US" altLang="en-US" sz="1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000" b="0" u="wavy">
                          <a:latin typeface="微软雅黑" panose="020B0503020204020204" charset="-122"/>
                          <a:ea typeface="微软雅黑" panose="020B0503020204020204" charset="-122"/>
                          <a:cs typeface="Calibri" panose="020F0502020204030204" charset="0"/>
                        </a:rPr>
                        <a:t>无影响</a:t>
                      </a:r>
                      <a:endParaRPr lang="en-US" altLang="en-US" sz="1000" b="0" u="wavy">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17" name="文本框 216"/>
          <p:cNvSpPr txBox="1"/>
          <p:nvPr/>
        </p:nvSpPr>
        <p:spPr>
          <a:xfrm>
            <a:off x="613410" y="892175"/>
            <a:ext cx="10954385" cy="383095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a:t>
            </a:r>
            <a:r>
              <a:rPr lang="en-US" b="1">
                <a:latin typeface="微软雅黑" panose="020B0503020204020204" charset="-122"/>
                <a:ea typeface="微软雅黑" panose="020B0503020204020204" charset="-122"/>
                <a:cs typeface="微软雅黑" panose="020B0503020204020204" charset="-122"/>
              </a:rPr>
              <a:t>.</a:t>
            </a:r>
            <a:r>
              <a:rPr b="1">
                <a:latin typeface="微软雅黑" panose="020B0503020204020204" charset="-122"/>
                <a:ea typeface="微软雅黑" panose="020B0503020204020204" charset="-122"/>
                <a:cs typeface="微软雅黑" panose="020B0503020204020204" charset="-122"/>
              </a:rPr>
              <a:t>配制溶液时读数引起的误差</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(1)量筒量取液体读数时引起的误差</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用量筒量取一定体积(例如5.0 mL)的浓溶液配制稀溶液时仰视(或俯视)读数,导致量取的浓溶液的体积偏大(或偏小),溶质的物质的量偏大(或偏小),所配制溶液中溶质的物质的量浓度偏高(或偏低)。</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(2)定容对读数引起的误差</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俯视定容时,当液面还未到刻度线时即认为已达到刻度线,而仰视定容则相反(液面已超过刻度线),如图所示。</a:t>
            </a:r>
            <a:endParaRPr>
              <a:latin typeface="微软雅黑" panose="020B0503020204020204" charset="-122"/>
              <a:ea typeface="微软雅黑" panose="020B0503020204020204" charset="-122"/>
              <a:cs typeface="微软雅黑" panose="020B0503020204020204" charset="-122"/>
            </a:endParaRPr>
          </a:p>
        </p:txBody>
      </p:sp>
      <p:pic>
        <p:nvPicPr>
          <p:cNvPr id="310" name="image298.jpeg"/>
          <p:cNvPicPr>
            <a:picLocks noChangeAspect="1"/>
          </p:cNvPicPr>
          <p:nvPr>
            <p:custDataLst>
              <p:tags r:id="rId1"/>
            </p:custDataLst>
          </p:nvPr>
        </p:nvPicPr>
        <p:blipFill>
          <a:blip r:embed="rId2"/>
          <a:stretch>
            <a:fillRect/>
          </a:stretch>
        </p:blipFill>
        <p:spPr>
          <a:xfrm>
            <a:off x="3547110" y="2705100"/>
            <a:ext cx="4685665" cy="120459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4572000" y="4611370"/>
            <a:ext cx="3048000" cy="1600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13410" y="1018540"/>
            <a:ext cx="9243695" cy="534035"/>
          </a:xfrm>
          <a:prstGeom prst="rect">
            <a:avLst/>
          </a:prstGeom>
          <a:noFill/>
        </p:spPr>
        <p:txBody>
          <a:bodyPr wrap="square" rtlCol="0">
            <a:spAutoFit/>
          </a:bodyPr>
          <a:p>
            <a:pPr>
              <a:lnSpc>
                <a:spcPct val="120000"/>
              </a:lnSpc>
              <a:spcBef>
                <a:spcPts val="0"/>
              </a:spcBef>
              <a:spcAft>
                <a:spcPts val="0"/>
              </a:spcAft>
            </a:pPr>
            <a:r>
              <a:rPr sz="2400" b="1">
                <a:latin typeface="微软雅黑" panose="020B0503020204020204" charset="-122"/>
                <a:ea typeface="微软雅黑" panose="020B0503020204020204" charset="-122"/>
                <a:cs typeface="微软雅黑" panose="020B0503020204020204" charset="-122"/>
              </a:rPr>
              <a:t>考法2　物质的量浓度的相关计算</a:t>
            </a:r>
            <a:endParaRPr sz="2400" b="1">
              <a:latin typeface="微软雅黑" panose="020B0503020204020204" charset="-122"/>
              <a:ea typeface="微软雅黑" panose="020B0503020204020204" charset="-122"/>
              <a:cs typeface="微软雅黑" panose="020B0503020204020204" charset="-122"/>
            </a:endParaRPr>
          </a:p>
        </p:txBody>
      </p:sp>
      <p:sp>
        <p:nvSpPr>
          <p:cNvPr id="229" name="文本框 228"/>
          <p:cNvSpPr txBox="1"/>
          <p:nvPr/>
        </p:nvSpPr>
        <p:spPr>
          <a:xfrm>
            <a:off x="612775" y="1552575"/>
            <a:ext cx="11101705" cy="4246245"/>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1.</a:t>
            </a:r>
            <a:r>
              <a:rPr lang="zh-CN" b="1">
                <a:solidFill>
                  <a:schemeClr val="tx1"/>
                </a:solidFill>
                <a:latin typeface="微软雅黑" panose="020B0503020204020204" charset="-122"/>
                <a:ea typeface="微软雅黑" panose="020B0503020204020204" charset="-122"/>
                <a:cs typeface="微软雅黑" panose="020B0503020204020204" charset="-122"/>
              </a:rPr>
              <a:t>溶液稀释或混合的计算方法</a:t>
            </a:r>
            <a:r>
              <a:rPr lang="en-US" b="0">
                <a:solidFill>
                  <a:schemeClr val="tx1"/>
                </a:solidFill>
                <a:latin typeface="微软雅黑" panose="020B0503020204020204" charset="-122"/>
                <a:ea typeface="微软雅黑" panose="020B0503020204020204" charset="-122"/>
                <a:cs typeface="微软雅黑" panose="020B0503020204020204" charset="-122"/>
              </a:rPr>
              <a:t>(1)</a:t>
            </a:r>
            <a:r>
              <a:rPr lang="zh-CN" b="0">
                <a:solidFill>
                  <a:schemeClr val="tx1"/>
                </a:solidFill>
                <a:latin typeface="微软雅黑" panose="020B0503020204020204" charset="-122"/>
                <a:ea typeface="微软雅黑" panose="020B0503020204020204" charset="-122"/>
                <a:cs typeface="微软雅黑" panose="020B0503020204020204" charset="-122"/>
              </a:rPr>
              <a:t>溶液稀释的计算方法</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稀释前后溶质的物质的量不变</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即</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稀释前后溶质的质量不变</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即</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i="1">
                <a:solidFill>
                  <a:schemeClr val="tx1"/>
                </a:solidFill>
                <a:latin typeface="微软雅黑" panose="020B0503020204020204" charset="-122"/>
                <a:ea typeface="微软雅黑" panose="020B0503020204020204" charset="-122"/>
                <a:cs typeface="微软雅黑" panose="020B0503020204020204" charset="-122"/>
              </a:rPr>
              <a:t>ρ</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i="1">
                <a:solidFill>
                  <a:schemeClr val="tx1"/>
                </a:solidFill>
                <a:latin typeface="微软雅黑" panose="020B0503020204020204" charset="-122"/>
                <a:ea typeface="微软雅黑" panose="020B0503020204020204" charset="-122"/>
                <a:cs typeface="微软雅黑" panose="020B0503020204020204" charset="-122"/>
              </a:rPr>
              <a:t>w</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i="1">
                <a:solidFill>
                  <a:schemeClr val="tx1"/>
                </a:solidFill>
                <a:latin typeface="微软雅黑" panose="020B0503020204020204" charset="-122"/>
                <a:ea typeface="微软雅黑" panose="020B0503020204020204" charset="-122"/>
                <a:cs typeface="微软雅黑" panose="020B0503020204020204" charset="-122"/>
              </a:rPr>
              <a:t>ρ</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i="1">
                <a:solidFill>
                  <a:schemeClr val="tx1"/>
                </a:solidFill>
                <a:latin typeface="微软雅黑" panose="020B0503020204020204" charset="-122"/>
                <a:ea typeface="微软雅黑" panose="020B0503020204020204" charset="-122"/>
                <a:cs typeface="微软雅黑" panose="020B0503020204020204" charset="-122"/>
              </a:rPr>
              <a:t>w</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由上述等量关系计算有关的物理量。</a:t>
            </a:r>
            <a:r>
              <a:rPr lang="en-US" b="0">
                <a:solidFill>
                  <a:schemeClr val="tx1"/>
                </a:solidFill>
                <a:latin typeface="微软雅黑" panose="020B0503020204020204" charset="-122"/>
                <a:ea typeface="微软雅黑" panose="020B0503020204020204" charset="-122"/>
                <a:cs typeface="微软雅黑" panose="020B0503020204020204" charset="-122"/>
              </a:rPr>
              <a:t>(2)</a:t>
            </a:r>
            <a:r>
              <a:rPr lang="zh-CN" b="0">
                <a:solidFill>
                  <a:schemeClr val="tx1"/>
                </a:solidFill>
                <a:latin typeface="微软雅黑" panose="020B0503020204020204" charset="-122"/>
                <a:ea typeface="微软雅黑" panose="020B0503020204020204" charset="-122"/>
                <a:cs typeface="微软雅黑" panose="020B0503020204020204" charset="-122"/>
              </a:rPr>
              <a:t>同溶质不同物质的量浓度溶液混合的计算</a:t>
            </a:r>
            <a:r>
              <a:rPr lang="en-US" b="0">
                <a:solidFill>
                  <a:schemeClr val="tx1"/>
                </a:solidFill>
                <a:latin typeface="微软雅黑" panose="020B0503020204020204" charset="-122"/>
                <a:ea typeface="微软雅黑" panose="020B0503020204020204" charset="-122"/>
                <a:cs typeface="微软雅黑" panose="020B0503020204020204" charset="-122"/>
              </a:rPr>
              <a:t>①</a:t>
            </a:r>
            <a:r>
              <a:rPr lang="zh-CN" b="0">
                <a:solidFill>
                  <a:schemeClr val="tx1"/>
                </a:solidFill>
                <a:latin typeface="微软雅黑" panose="020B0503020204020204" charset="-122"/>
                <a:ea typeface="微软雅黑" panose="020B0503020204020204" charset="-122"/>
                <a:cs typeface="微软雅黑" panose="020B0503020204020204" charset="-122"/>
              </a:rPr>
              <a:t>混合后溶液体积保持不变时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a:t>
            </a:r>
            <a:r>
              <a:rPr lang="en-US" b="0">
                <a:solidFill>
                  <a:schemeClr val="tx1"/>
                </a:solidFill>
                <a:latin typeface="微软雅黑" panose="020B0503020204020204" charset="-122"/>
                <a:ea typeface="微软雅黑" panose="020B0503020204020204" charset="-122"/>
                <a:cs typeface="微软雅黑" panose="020B0503020204020204" charset="-122"/>
              </a:rPr>
              <a:t>②</a:t>
            </a:r>
            <a:r>
              <a:rPr lang="zh-CN" b="0">
                <a:solidFill>
                  <a:schemeClr val="tx1"/>
                </a:solidFill>
                <a:latin typeface="微软雅黑" panose="020B0503020204020204" charset="-122"/>
                <a:ea typeface="微软雅黑" panose="020B0503020204020204" charset="-122"/>
                <a:cs typeface="微软雅黑" panose="020B0503020204020204" charset="-122"/>
              </a:rPr>
              <a:t>混合后溶液体积发生变化时</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en-US" b="0" i="1">
                <a:solidFill>
                  <a:schemeClr val="tx1"/>
                </a:solidFill>
                <a:latin typeface="微软雅黑" panose="020B0503020204020204" charset="-122"/>
                <a:ea typeface="微软雅黑" panose="020B0503020204020204" charset="-122"/>
                <a:cs typeface="微软雅黑" panose="020B0503020204020204" charset="-122"/>
              </a:rPr>
              <a:t>c</a:t>
            </a:r>
            <a:r>
              <a:rPr lang="zh-CN" b="0" baseline="-25000">
                <a:solidFill>
                  <a:schemeClr val="tx1"/>
                </a:solidFill>
                <a:latin typeface="微软雅黑" panose="020B0503020204020204" charset="-122"/>
                <a:ea typeface="微软雅黑" panose="020B0503020204020204" charset="-122"/>
                <a:cs typeface="微软雅黑" panose="020B0503020204020204" charset="-122"/>
              </a:rPr>
              <a:t>混</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zh-CN" b="0" baseline="-25000">
                <a:solidFill>
                  <a:schemeClr val="tx1"/>
                </a:solidFill>
                <a:latin typeface="微软雅黑" panose="020B0503020204020204" charset="-122"/>
                <a:ea typeface="微软雅黑" panose="020B0503020204020204" charset="-122"/>
                <a:cs typeface="微软雅黑" panose="020B0503020204020204" charset="-122"/>
              </a:rPr>
              <a:t>混</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其中</a:t>
            </a:r>
            <a:r>
              <a:rPr lang="en-US" altLang="zh-CN" b="0">
                <a:solidFill>
                  <a:schemeClr val="tx1"/>
                </a:solidFill>
                <a:latin typeface="微软雅黑" panose="020B0503020204020204" charset="-122"/>
                <a:ea typeface="微软雅黑" panose="020B0503020204020204" charset="-122"/>
                <a:cs typeface="微软雅黑" panose="020B0503020204020204" charset="-122"/>
              </a:rPr>
              <a:t>            </a:t>
            </a:r>
            <a:r>
              <a:rPr lang="zh-CN">
                <a:latin typeface="微软雅黑" panose="020B0503020204020204" charset="-122"/>
                <a:ea typeface="微软雅黑" panose="020B0503020204020204" charset="-122"/>
                <a:cs typeface="微软雅黑" panose="020B0503020204020204" charset="-122"/>
                <a:sym typeface="+mn-ea"/>
              </a:rPr>
              <a:t>。</a:t>
            </a:r>
            <a:r>
              <a:rPr lang="en-US">
                <a:latin typeface="微软雅黑" panose="020B0503020204020204" charset="-122"/>
                <a:ea typeface="微软雅黑" panose="020B0503020204020204" charset="-122"/>
                <a:cs typeface="微软雅黑" panose="020B0503020204020204" charset="-122"/>
                <a:sym typeface="+mn-ea"/>
              </a:rPr>
              <a:t>③</a:t>
            </a:r>
            <a:r>
              <a:rPr lang="zh-CN">
                <a:latin typeface="微软雅黑" panose="020B0503020204020204" charset="-122"/>
                <a:ea typeface="微软雅黑" panose="020B0503020204020204" charset="-122"/>
                <a:cs typeface="微软雅黑" panose="020B0503020204020204" charset="-122"/>
                <a:sym typeface="+mn-ea"/>
              </a:rPr>
              <a:t>两种稀溶液混合时</a:t>
            </a:r>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常近似看作密度都与水的密度相同。</a:t>
            </a:r>
            <a:endParaRPr lang="zh-CN" altLang="en-US"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zh-CN"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1"/>
            </p:custDataLst>
          </p:nvPr>
        </p:nvPicPr>
        <p:blipFill>
          <a:blip r:embed="rId2"/>
          <a:stretch>
            <a:fillRect/>
          </a:stretch>
        </p:blipFill>
        <p:spPr>
          <a:xfrm>
            <a:off x="6096000" y="4444365"/>
            <a:ext cx="755650" cy="54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230" name="文本框 229"/>
          <p:cNvSpPr txBox="1"/>
          <p:nvPr/>
        </p:nvSpPr>
        <p:spPr>
          <a:xfrm>
            <a:off x="578485" y="922655"/>
            <a:ext cx="11035030" cy="5492750"/>
          </a:xfrm>
          <a:prstGeom prst="rect">
            <a:avLst/>
          </a:prstGeom>
          <a:noFill/>
          <a:ln w="9525">
            <a:noFill/>
          </a:ln>
        </p:spPr>
        <p:txBody>
          <a:bodyPr wrap="square">
            <a:spAutoFit/>
          </a:bodyPr>
          <a:p>
            <a:pPr indent="0">
              <a:lnSpc>
                <a:spcPct val="150000"/>
              </a:lnSpc>
            </a:pPr>
            <a:r>
              <a:rPr lang="en-US" b="1">
                <a:solidFill>
                  <a:schemeClr val="tx1"/>
                </a:solidFill>
                <a:latin typeface="微软雅黑" panose="020B0503020204020204" charset="-122"/>
                <a:ea typeface="微软雅黑" panose="020B0503020204020204" charset="-122"/>
                <a:cs typeface="微软雅黑" panose="020B0503020204020204" charset="-122"/>
              </a:rPr>
              <a:t>2.</a:t>
            </a:r>
            <a:r>
              <a:rPr lang="zh-CN" b="1">
                <a:solidFill>
                  <a:schemeClr val="tx1"/>
                </a:solidFill>
                <a:latin typeface="微软雅黑" panose="020B0503020204020204" charset="-122"/>
                <a:ea typeface="微软雅黑" panose="020B0503020204020204" charset="-122"/>
                <a:cs typeface="微软雅黑" panose="020B0503020204020204" charset="-122"/>
              </a:rPr>
              <a:t>气体溶于水中物质的量浓度的计算</a:t>
            </a:r>
            <a:r>
              <a:rPr lang="zh-CN" b="0">
                <a:solidFill>
                  <a:schemeClr val="tx1"/>
                </a:solidFill>
                <a:latin typeface="微软雅黑" panose="020B0503020204020204" charset="-122"/>
                <a:ea typeface="微软雅黑" panose="020B0503020204020204" charset="-122"/>
                <a:cs typeface="微软雅黑" panose="020B0503020204020204" charset="-122"/>
              </a:rPr>
              <a:t>把摩尔质量为</a:t>
            </a:r>
            <a:r>
              <a:rPr lang="en-US" b="0" i="1">
                <a:solidFill>
                  <a:schemeClr val="tx1"/>
                </a:solidFill>
                <a:latin typeface="微软雅黑" panose="020B0503020204020204" charset="-122"/>
                <a:ea typeface="微软雅黑" panose="020B0503020204020204" charset="-122"/>
                <a:cs typeface="微软雅黑" panose="020B0503020204020204" charset="-122"/>
              </a:rPr>
              <a:t>M</a:t>
            </a:r>
            <a:r>
              <a:rPr lang="en-US" b="0">
                <a:solidFill>
                  <a:schemeClr val="tx1"/>
                </a:solidFill>
                <a:latin typeface="微软雅黑" panose="020B0503020204020204" charset="-122"/>
                <a:ea typeface="微软雅黑" panose="020B0503020204020204" charset="-122"/>
                <a:cs typeface="微软雅黑" panose="020B0503020204020204" charset="-122"/>
              </a:rPr>
              <a:t> g·mol</a:t>
            </a:r>
            <a:r>
              <a:rPr lang="en-US" b="0" baseline="3000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的气体</a:t>
            </a:r>
            <a:r>
              <a:rPr lang="en-US" b="0" i="1">
                <a:solidFill>
                  <a:schemeClr val="tx1"/>
                </a:solidFill>
                <a:latin typeface="微软雅黑" panose="020B0503020204020204" charset="-122"/>
                <a:ea typeface="微软雅黑" panose="020B0503020204020204" charset="-122"/>
                <a:cs typeface="微软雅黑" panose="020B0503020204020204" charset="-122"/>
              </a:rPr>
              <a:t>V</a:t>
            </a:r>
            <a:r>
              <a:rPr lang="en-US" b="0">
                <a:solidFill>
                  <a:schemeClr val="tx1"/>
                </a:solidFill>
                <a:latin typeface="微软雅黑" panose="020B0503020204020204" charset="-122"/>
                <a:ea typeface="微软雅黑" panose="020B0503020204020204" charset="-122"/>
                <a:cs typeface="微软雅黑" panose="020B0503020204020204" charset="-122"/>
              </a:rPr>
              <a:t> L(</a:t>
            </a:r>
            <a:r>
              <a:rPr lang="zh-CN" b="0">
                <a:solidFill>
                  <a:schemeClr val="tx1"/>
                </a:solidFill>
                <a:latin typeface="微软雅黑" panose="020B0503020204020204" charset="-122"/>
                <a:ea typeface="微软雅黑" panose="020B0503020204020204" charset="-122"/>
                <a:cs typeface="微软雅黑" panose="020B0503020204020204" charset="-122"/>
              </a:rPr>
              <a:t>标准状况</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溶解于</a:t>
            </a:r>
            <a:r>
              <a:rPr lang="en-US" b="0" i="1">
                <a:solidFill>
                  <a:schemeClr val="tx1"/>
                </a:solidFill>
                <a:latin typeface="微软雅黑" panose="020B0503020204020204" charset="-122"/>
                <a:ea typeface="微软雅黑" panose="020B0503020204020204" charset="-122"/>
                <a:cs typeface="微软雅黑" panose="020B0503020204020204" charset="-122"/>
              </a:rPr>
              <a:t>m</a:t>
            </a:r>
            <a:r>
              <a:rPr lang="en-US" b="0">
                <a:solidFill>
                  <a:schemeClr val="tx1"/>
                </a:solidFill>
                <a:latin typeface="微软雅黑" panose="020B0503020204020204" charset="-122"/>
                <a:ea typeface="微软雅黑" panose="020B0503020204020204" charset="-122"/>
                <a:cs typeface="微软雅黑" panose="020B0503020204020204" charset="-122"/>
              </a:rPr>
              <a:t> g</a:t>
            </a:r>
            <a:r>
              <a:rPr lang="zh-CN" b="0">
                <a:solidFill>
                  <a:schemeClr val="tx1"/>
                </a:solidFill>
                <a:latin typeface="微软雅黑" panose="020B0503020204020204" charset="-122"/>
                <a:ea typeface="微软雅黑" panose="020B0503020204020204" charset="-122"/>
                <a:cs typeface="微软雅黑" panose="020B0503020204020204" charset="-122"/>
              </a:rPr>
              <a:t>水中</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所得溶液的密度为</a:t>
            </a:r>
            <a:r>
              <a:rPr lang="en-US" b="0" i="1">
                <a:solidFill>
                  <a:schemeClr val="tx1"/>
                </a:solidFill>
                <a:latin typeface="微软雅黑" panose="020B0503020204020204" charset="-122"/>
                <a:ea typeface="微软雅黑" panose="020B0503020204020204" charset="-122"/>
                <a:cs typeface="微软雅黑" panose="020B0503020204020204" charset="-122"/>
              </a:rPr>
              <a:t>ρ</a:t>
            </a:r>
            <a:r>
              <a:rPr lang="en-US" b="0">
                <a:solidFill>
                  <a:schemeClr val="tx1"/>
                </a:solidFill>
                <a:latin typeface="微软雅黑" panose="020B0503020204020204" charset="-122"/>
                <a:ea typeface="微软雅黑" panose="020B0503020204020204" charset="-122"/>
                <a:cs typeface="微软雅黑" panose="020B0503020204020204" charset="-122"/>
              </a:rPr>
              <a:t> g·cm</a:t>
            </a:r>
            <a:r>
              <a:rPr lang="en-US" b="0" baseline="30000">
                <a:solidFill>
                  <a:schemeClr val="tx1"/>
                </a:solidFill>
                <a:latin typeface="微软雅黑" panose="020B0503020204020204" charset="-122"/>
                <a:ea typeface="微软雅黑" panose="020B0503020204020204" charset="-122"/>
                <a:cs typeface="微软雅黑" panose="020B0503020204020204" charset="-122"/>
              </a:rPr>
              <a:t>-3</a:t>
            </a:r>
            <a:r>
              <a:rPr lang="en-US" b="0">
                <a:solidFill>
                  <a:schemeClr val="tx1"/>
                </a:solidFill>
                <a:latin typeface="微软雅黑" panose="020B0503020204020204" charset="-122"/>
                <a:ea typeface="微软雅黑" panose="020B0503020204020204" charset="-122"/>
                <a:cs typeface="微软雅黑" panose="020B0503020204020204" charset="-122"/>
              </a:rPr>
              <a:t>,</a:t>
            </a:r>
            <a:r>
              <a:rPr lang="zh-CN" b="0">
                <a:solidFill>
                  <a:schemeClr val="tx1"/>
                </a:solidFill>
                <a:latin typeface="微软雅黑" panose="020B0503020204020204" charset="-122"/>
                <a:ea typeface="微软雅黑" panose="020B0503020204020204" charset="-122"/>
                <a:cs typeface="微软雅黑" panose="020B0503020204020204" charset="-122"/>
              </a:rPr>
              <a:t>则</a:t>
            </a:r>
            <a:r>
              <a:rPr lang="en-US" b="0">
                <a:solidFill>
                  <a:schemeClr val="tx1"/>
                </a:solidFill>
                <a:latin typeface="微软雅黑" panose="020B0503020204020204" charset="-122"/>
                <a:ea typeface="微软雅黑" panose="020B0503020204020204" charset="-122"/>
                <a:cs typeface="微软雅黑" panose="020B0503020204020204" charset="-122"/>
              </a:rPr>
              <a:t>:</a:t>
            </a:r>
            <a:endParaRPr 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1">
                <a:solidFill>
                  <a:schemeClr val="tx1"/>
                </a:solidFill>
                <a:latin typeface="微软雅黑" panose="020B0503020204020204" charset="-122"/>
                <a:ea typeface="微软雅黑" panose="020B0503020204020204" charset="-122"/>
                <a:cs typeface="微软雅黑" panose="020B0503020204020204" charset="-122"/>
              </a:rPr>
              <a:t>3.饱和溶液中溶解度S和浓度的关系</a:t>
            </a: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en-US" b="1">
                <a:solidFill>
                  <a:schemeClr val="tx1"/>
                </a:solidFill>
                <a:latin typeface="微软雅黑" panose="020B0503020204020204" charset="-122"/>
                <a:ea typeface="微软雅黑" panose="020B0503020204020204" charset="-122"/>
                <a:cs typeface="微软雅黑" panose="020B0503020204020204" charset="-122"/>
              </a:rPr>
              <a:t>               </a:t>
            </a:r>
            <a:r>
              <a:rPr lang="en-US" altLang="en-US">
                <a:solidFill>
                  <a:schemeClr val="tx1"/>
                </a:solidFill>
                <a:latin typeface="微软雅黑" panose="020B0503020204020204" charset="-122"/>
                <a:ea typeface="微软雅黑" panose="020B0503020204020204" charset="-122"/>
                <a:cs typeface="微软雅黑" panose="020B0503020204020204" charset="-122"/>
              </a:rPr>
              <a:t>   使用以上公式时务必确定是否为饱和溶液,饱和溶液适用以上公式,而且溶解度随温度变化而变化,所以应用以上公式时还要看清温度。</a:t>
            </a: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altLang="en-US" b="1">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1"/>
            </p:custDataLst>
          </p:nvPr>
        </p:nvPicPr>
        <p:blipFill>
          <a:blip r:embed="rId2"/>
          <a:stretch>
            <a:fillRect/>
          </a:stretch>
        </p:blipFill>
        <p:spPr>
          <a:xfrm>
            <a:off x="3677920" y="1853565"/>
            <a:ext cx="3702050" cy="160147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4134485" y="3905885"/>
            <a:ext cx="2297430" cy="1065530"/>
          </a:xfrm>
          <a:prstGeom prst="rect">
            <a:avLst/>
          </a:prstGeom>
        </p:spPr>
      </p:pic>
      <p:sp>
        <p:nvSpPr>
          <p:cNvPr id="8" name="文本框 7"/>
          <p:cNvSpPr txBox="1"/>
          <p:nvPr>
            <p:custDataLst>
              <p:tags r:id="rId5"/>
            </p:custDataLst>
          </p:nvPr>
        </p:nvSpPr>
        <p:spPr>
          <a:xfrm>
            <a:off x="578485" y="5149850"/>
            <a:ext cx="1216660" cy="368300"/>
          </a:xfrm>
          <a:prstGeom prst="rect">
            <a:avLst/>
          </a:prstGeom>
          <a:solidFill>
            <a:srgbClr val="FFC000"/>
          </a:solidFill>
          <a:ln w="9525">
            <a:noFill/>
          </a:ln>
        </p:spPr>
        <p:txBody>
          <a:bodyPr wrap="square">
            <a:spAutoFit/>
          </a:bodyPr>
          <a:p>
            <a:pPr indent="0"/>
            <a:r>
              <a:rPr b="1">
                <a:cs typeface="方正兰亭中黑_GBK" panose="02000000000000000000" charset="-122"/>
              </a:rPr>
              <a:t>关键点拨</a:t>
            </a:r>
            <a:endParaRPr b="1">
              <a:cs typeface="方正兰亭中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lt"/>
                  <a:ea typeface="黑体" panose="02010609060101010101" charset="-122"/>
                  <a:cs typeface="+mj-lt"/>
                </a:rPr>
                <a:t>专题</a:t>
              </a:r>
              <a:r>
                <a:rPr lang="en-US" altLang="zh-CN" sz="2800" dirty="0">
                  <a:latin typeface="+mj-lt"/>
                  <a:ea typeface="黑体" panose="02010609060101010101" charset="-122"/>
                  <a:cs typeface="+mj-lt"/>
                </a:rPr>
                <a:t>2</a:t>
              </a:r>
              <a:endParaRPr lang="en-US" altLang="zh-CN"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742188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化学反应中计算的常用方法</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1271905" y="1334135"/>
            <a:ext cx="9648190" cy="3538220"/>
          </a:xfrm>
          <a:prstGeom prst="rect">
            <a:avLst/>
          </a:prstGeom>
          <a:noFill/>
          <a:ln w="9525">
            <a:noFill/>
          </a:ln>
        </p:spPr>
        <p:txBody>
          <a:bodyPr wrap="square">
            <a:spAutoFit/>
          </a:bodyPr>
          <a:p>
            <a:pPr indent="0">
              <a:lnSpc>
                <a:spcPct val="200000"/>
              </a:lnSpc>
            </a:pPr>
            <a:r>
              <a:rPr lang="zh-CN" sz="2800">
                <a:latin typeface="微软雅黑" panose="020B0503020204020204" charset="-122"/>
                <a:ea typeface="微软雅黑" panose="020B0503020204020204" charset="-122"/>
                <a:cs typeface="微软雅黑" panose="020B0503020204020204" charset="-122"/>
              </a:rPr>
              <a:t>　化学反应中计算的常用方法是化学理科思维的基础</a:t>
            </a:r>
            <a:r>
              <a:rPr lang="en-US" sz="2800">
                <a:latin typeface="微软雅黑" panose="020B0503020204020204" charset="-122"/>
                <a:ea typeface="微软雅黑" panose="020B0503020204020204" charset="-122"/>
                <a:cs typeface="微软雅黑" panose="020B0503020204020204" charset="-122"/>
              </a:rPr>
              <a:t>,</a:t>
            </a:r>
            <a:r>
              <a:rPr lang="zh-CN" sz="2800">
                <a:latin typeface="微软雅黑" panose="020B0503020204020204" charset="-122"/>
                <a:ea typeface="微软雅黑" panose="020B0503020204020204" charset="-122"/>
                <a:cs typeface="微软雅黑" panose="020B0503020204020204" charset="-122"/>
              </a:rPr>
              <a:t>新高考中复杂计算比重减少</a:t>
            </a:r>
            <a:r>
              <a:rPr lang="en-US" sz="2800">
                <a:latin typeface="微软雅黑" panose="020B0503020204020204" charset="-122"/>
                <a:ea typeface="微软雅黑" panose="020B0503020204020204" charset="-122"/>
                <a:cs typeface="微软雅黑" panose="020B0503020204020204" charset="-122"/>
              </a:rPr>
              <a:t>,</a:t>
            </a:r>
            <a:r>
              <a:rPr lang="zh-CN" sz="2800">
                <a:latin typeface="微软雅黑" panose="020B0503020204020204" charset="-122"/>
                <a:ea typeface="微软雅黑" panose="020B0503020204020204" charset="-122"/>
                <a:cs typeface="微软雅黑" panose="020B0503020204020204" charset="-122"/>
              </a:rPr>
              <a:t>更偏向化学学科思维的考查。熟练掌握本专题的守恒法、关系式法、十字交叉法可以快速解答配位数计算、样品含量计算等问题</a:t>
            </a:r>
            <a:r>
              <a:rPr lang="en-US" sz="2800">
                <a:latin typeface="微软雅黑" panose="020B0503020204020204" charset="-122"/>
                <a:ea typeface="微软雅黑" panose="020B0503020204020204" charset="-122"/>
                <a:cs typeface="微软雅黑" panose="020B0503020204020204" charset="-122"/>
              </a:rPr>
              <a:t>,</a:t>
            </a:r>
            <a:r>
              <a:rPr lang="zh-CN" sz="2800">
                <a:latin typeface="微软雅黑" panose="020B0503020204020204" charset="-122"/>
                <a:ea typeface="微软雅黑" panose="020B0503020204020204" charset="-122"/>
                <a:cs typeface="微软雅黑" panose="020B0503020204020204" charset="-122"/>
              </a:rPr>
              <a:t>节省宝贵的考试时间。</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TABLE_ENDDRAG_ORIGIN_RECT" val="368*328"/>
  <p:tag name="TABLE_ENDDRAG_RECT" val="67*137*368*328"/>
</p:tagLst>
</file>

<file path=ppt/tags/tag113.xml><?xml version="1.0" encoding="utf-8"?>
<p:tagLst xmlns:p="http://schemas.openxmlformats.org/presentationml/2006/main">
  <p:tag name="TABLE_ENDDRAG_ORIGIN_RECT" val="422*347"/>
  <p:tag name="TABLE_ENDDRAG_RECT" val="486*127*422*347"/>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TABLE_ENDDRAG_ORIGIN_RECT" val="366*336"/>
  <p:tag name="TABLE_ENDDRAG_RECT" val="379*125*366*336"/>
</p:tagLst>
</file>

<file path=ppt/tags/tag126.xml><?xml version="1.0" encoding="utf-8"?>
<p:tagLst xmlns:p="http://schemas.openxmlformats.org/presentationml/2006/main">
  <p:tag name="TABLE_ENDDRAG_ORIGIN_RECT" val="436*170"/>
  <p:tag name="TABLE_ENDDRAG_RECT" val="461*153*436*170"/>
  <p:tag name="TABLE_AUTOADJUST_FLAG" val="1"/>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TABLE_ENDDRAG_ORIGIN_RECT" val="399*70"/>
  <p:tag name="TABLE_ENDDRAG_RECT" val="351*247*399*70"/>
</p:tagLst>
</file>

<file path=ppt/tags/tag155.xml><?xml version="1.0" encoding="utf-8"?>
<p:tagLst xmlns:p="http://schemas.openxmlformats.org/presentationml/2006/main">
  <p:tag name="TABLE_ENDDRAG_ORIGIN_RECT" val="415*175"/>
  <p:tag name="TABLE_ENDDRAG_RECT" val="498*304*415*175"/>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TABLE_ENDDRAG_ORIGIN_RECT" val="555*255"/>
  <p:tag name="TABLE_ENDDRAG_RECT" val="57*225*555*255"/>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commondata" val="eyJoZGlkIjoiYzY1MWE2ZDY1YmEyODAyMTY0ZGEwMzY5OGRkNTQ5YjEifQ=="/>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TABLE_ENDDRAG_ORIGIN_RECT" val="260*374"/>
  <p:tag name="TABLE_ENDDRAG_RECT" val="170*99*260*374"/>
</p:tagLst>
</file>

<file path=ppt/tags/tag65.xml><?xml version="1.0" encoding="utf-8"?>
<p:tagLst xmlns:p="http://schemas.openxmlformats.org/presentationml/2006/main">
  <p:tag name="TABLE_ENDDRAG_ORIGIN_RECT" val="281*395"/>
  <p:tag name="TABLE_ENDDRAG_RECT" val="506*99*281*395"/>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TABLE_ENDDRAG_ORIGIN_RECT" val="420*336"/>
  <p:tag name="TABLE_ENDDRAG_RECT" val="50*118*420*336"/>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30202</Words>
  <Application>WPS 演示</Application>
  <PresentationFormat>宽屏</PresentationFormat>
  <Paragraphs>1958</Paragraphs>
  <Slides>113</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113</vt:i4>
      </vt:variant>
    </vt:vector>
  </HeadingPairs>
  <TitlesOfParts>
    <vt:vector size="134" baseType="lpstr">
      <vt:lpstr>Arial</vt:lpstr>
      <vt:lpstr>宋体</vt:lpstr>
      <vt:lpstr>Wingdings</vt:lpstr>
      <vt:lpstr>微软雅黑</vt:lpstr>
      <vt:lpstr>微软雅黑W10 Regular</vt:lpstr>
      <vt:lpstr>黑体</vt:lpstr>
      <vt:lpstr>思源宋体 CN Heavy</vt:lpstr>
      <vt:lpstr>思源宋体 CN</vt:lpstr>
      <vt:lpstr>Calibri</vt:lpstr>
      <vt:lpstr>微软雅黑W10 Bold</vt:lpstr>
      <vt:lpstr>方正书宋_GBK</vt:lpstr>
      <vt:lpstr>方正兰亭中黑_GBK</vt:lpstr>
      <vt:lpstr>Times New Roman</vt:lpstr>
      <vt:lpstr>NEU-BZ</vt:lpstr>
      <vt:lpstr>Arial Unicode MS</vt:lpstr>
      <vt:lpstr>仿宋</vt:lpstr>
      <vt:lpstr>方正楷体_GBK</vt:lpstr>
      <vt:lpstr>方正准圆_GBK</vt:lpstr>
      <vt:lpstr>Marker Felt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lishenmin</dc:creator>
  <cp:lastModifiedBy>S</cp:lastModifiedBy>
  <cp:revision>68</cp:revision>
  <dcterms:created xsi:type="dcterms:W3CDTF">2023-03-10T12:15:00Z</dcterms:created>
  <dcterms:modified xsi:type="dcterms:W3CDTF">2024-01-18T03:57:43Z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AF591F70E60E46969AE74B34C4DF2B80_13</vt:lpwstr>
  </property>
</Properties>
</file>